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5"/>
  </p:sldMasterIdLst>
  <p:notesMasterIdLst>
    <p:notesMasterId r:id="rId16"/>
  </p:notesMasterIdLst>
  <p:sldIdLst>
    <p:sldId id="258" r:id="rId6"/>
    <p:sldId id="297" r:id="rId7"/>
    <p:sldId id="273" r:id="rId8"/>
    <p:sldId id="283" r:id="rId9"/>
    <p:sldId id="302" r:id="rId10"/>
    <p:sldId id="264" r:id="rId11"/>
    <p:sldId id="301" r:id="rId12"/>
    <p:sldId id="299" r:id="rId13"/>
    <p:sldId id="303" r:id="rId14"/>
    <p:sldId id="304" r:id="rId15"/>
  </p:sldIdLst>
  <p:sldSz cx="9144000" cy="5143500" type="screen16x9"/>
  <p:notesSz cx="6858000" cy="9144000"/>
  <p:embeddedFontLst>
    <p:embeddedFont>
      <p:font typeface="Calibri" panose="020F0502020204030204" pitchFamily="34" charset="0"/>
      <p:regular r:id="rId17"/>
      <p:bold r:id="rId18"/>
      <p:italic r:id="rId19"/>
      <p:boldItalic r:id="rId20"/>
    </p:embeddedFont>
    <p:embeddedFont>
      <p:font typeface="Lato" panose="020B0604020202020204" charset="0"/>
      <p:regular r:id="rId21"/>
      <p:bold r:id="rId22"/>
      <p:italic r:id="rId23"/>
      <p:boldItalic r:id="rId24"/>
    </p:embeddedFont>
    <p:embeddedFont>
      <p:font typeface="Quicksand" panose="020B0604020202020204" charset="0"/>
      <p:regular r:id="rId25"/>
      <p:bold r:id="rId26"/>
    </p:embeddedFont>
    <p:embeddedFont>
      <p:font typeface="Raleway" panose="020B060402020202020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715"/>
    <a:srgbClr val="2185C5"/>
    <a:srgbClr val="33CC33"/>
    <a:srgbClr val="F20253"/>
    <a:srgbClr val="1E64AE"/>
    <a:srgbClr val="677480"/>
    <a:srgbClr val="1763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8665B7-6574-423E-A4B5-A6C020D860FF}">
  <a:tblStyle styleId="{C98665B7-6574-423E-A4B5-A6C020D860FF}"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1A8698C-63BC-4B6A-AE92-7E62379B4444}"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91" autoAdjust="0"/>
    <p:restoredTop sz="91189" autoAdjust="0"/>
  </p:normalViewPr>
  <p:slideViewPr>
    <p:cSldViewPr snapToGrid="0">
      <p:cViewPr varScale="1">
        <p:scale>
          <a:sx n="87" d="100"/>
          <a:sy n="87" d="100"/>
        </p:scale>
        <p:origin x="960" y="9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customXml" Target="../customXml/item3.xml"/><Relationship Id="rId21" Type="http://schemas.openxmlformats.org/officeDocument/2006/relationships/font" Target="fonts/font5.fntdata"/><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8.fntdata"/><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5.xml"/><Relationship Id="rId19" Type="http://schemas.openxmlformats.org/officeDocument/2006/relationships/font" Target="fonts/font3.fntdata"/><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ad Medwar" userId="76d90be9-82f9-4ed0-b8e9-e189d6a165da" providerId="ADAL" clId="{93EBFF05-1AA6-4400-92AA-89AAD17EEEAB}"/>
    <pc:docChg chg="modSld">
      <pc:chgData name="Mohammad Medwar" userId="76d90be9-82f9-4ed0-b8e9-e189d6a165da" providerId="ADAL" clId="{93EBFF05-1AA6-4400-92AA-89AAD17EEEAB}" dt="2021-03-25T20:04:05.115" v="0" actId="1076"/>
      <pc:docMkLst>
        <pc:docMk/>
      </pc:docMkLst>
      <pc:sldChg chg="modSp mod">
        <pc:chgData name="Mohammad Medwar" userId="76d90be9-82f9-4ed0-b8e9-e189d6a165da" providerId="ADAL" clId="{93EBFF05-1AA6-4400-92AA-89AAD17EEEAB}" dt="2021-03-25T20:04:05.115" v="0" actId="1076"/>
        <pc:sldMkLst>
          <pc:docMk/>
          <pc:sldMk cId="0" sldId="258"/>
        </pc:sldMkLst>
        <pc:picChg chg="mod">
          <ac:chgData name="Mohammad Medwar" userId="76d90be9-82f9-4ed0-b8e9-e189d6a165da" providerId="ADAL" clId="{93EBFF05-1AA6-4400-92AA-89AAD17EEEAB}" dt="2021-03-25T20:04:05.115" v="0" actId="1076"/>
          <ac:picMkLst>
            <pc:docMk/>
            <pc:sldMk cId="0" sldId="258"/>
            <ac:picMk id="3" creationId="{A3CB4E52-8E91-48C5-A853-CB14915DF82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013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aaa6d39ba0_1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6" name="Google Shape;426;gaaa6d39ba0_1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3342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3048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6283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9821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7441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48"/>
        <p:cNvGrpSpPr/>
        <p:nvPr/>
      </p:nvGrpSpPr>
      <p:grpSpPr>
        <a:xfrm>
          <a:off x="0" y="0"/>
          <a:ext cx="0" cy="0"/>
          <a:chOff x="0" y="0"/>
          <a:chExt cx="0" cy="0"/>
        </a:xfrm>
      </p:grpSpPr>
      <p:sp>
        <p:nvSpPr>
          <p:cNvPr id="49" name="Google Shape;49;p7"/>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7"/>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7"/>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7"/>
          <p:cNvSpPr txBox="1">
            <a:spLocks noGrp="1"/>
          </p:cNvSpPr>
          <p:nvPr>
            <p:ph type="title" hasCustomPrompt="1"/>
          </p:nvPr>
        </p:nvSpPr>
        <p:spPr>
          <a:xfrm>
            <a:off x="893700" y="358388"/>
            <a:ext cx="6462600" cy="857400"/>
          </a:xfrm>
          <a:prstGeom prst="rect">
            <a:avLst/>
          </a:prstGeom>
        </p:spPr>
        <p:txBody>
          <a:bodyPr spcFirstLastPara="1" wrap="square" lIns="91425" tIns="91425" rIns="91425" bIns="91425" anchor="b"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r>
              <a:rPr lang="en-US" dirty="0"/>
              <a:t>`</a:t>
            </a:r>
            <a:endParaRPr dirty="0"/>
          </a:p>
        </p:txBody>
      </p:sp>
      <p:sp>
        <p:nvSpPr>
          <p:cNvPr id="54" name="Google Shape;54;p7"/>
          <p:cNvSpPr txBox="1">
            <a:spLocks noGrp="1"/>
          </p:cNvSpPr>
          <p:nvPr>
            <p:ph type="body" idx="1"/>
          </p:nvPr>
        </p:nvSpPr>
        <p:spPr>
          <a:xfrm>
            <a:off x="893700" y="1200150"/>
            <a:ext cx="2371200" cy="37257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dirty="0"/>
          </a:p>
        </p:txBody>
      </p:sp>
      <p:sp>
        <p:nvSpPr>
          <p:cNvPr id="55" name="Google Shape;55;p7"/>
          <p:cNvSpPr txBox="1">
            <a:spLocks noGrp="1"/>
          </p:cNvSpPr>
          <p:nvPr>
            <p:ph type="body" idx="2"/>
          </p:nvPr>
        </p:nvSpPr>
        <p:spPr>
          <a:xfrm>
            <a:off x="3386404" y="1200150"/>
            <a:ext cx="2371200" cy="37257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6" name="Google Shape;56;p7"/>
          <p:cNvSpPr txBox="1">
            <a:spLocks noGrp="1"/>
          </p:cNvSpPr>
          <p:nvPr>
            <p:ph type="body" idx="3"/>
          </p:nvPr>
        </p:nvSpPr>
        <p:spPr>
          <a:xfrm>
            <a:off x="5879107" y="1200150"/>
            <a:ext cx="2371200" cy="37257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7" name="Google Shape;57;p7"/>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8"/>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8"/>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8"/>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8"/>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8"/>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64" name="Google Shape;64;p8"/>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10"/>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0"/>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0"/>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0"/>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0"/>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3700" y="358388"/>
            <a:ext cx="64626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1pPr>
            <a:lvl2pPr lvl="1">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2pPr>
            <a:lvl3pPr lvl="2">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3pPr>
            <a:lvl4pPr lvl="3">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4pPr>
            <a:lvl5pPr lvl="4">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5pPr>
            <a:lvl6pPr lvl="5">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6pPr>
            <a:lvl7pPr lvl="6">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7pPr>
            <a:lvl8pPr lvl="7">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8pPr>
            <a:lvl9pPr lvl="8">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893700" y="1373588"/>
            <a:ext cx="6462600" cy="35523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6"/>
              </a:buClr>
              <a:buSzPts val="2400"/>
              <a:buFont typeface="Lato"/>
              <a:buChar char="▷"/>
              <a:defRPr sz="2400">
                <a:solidFill>
                  <a:schemeClr val="dk1"/>
                </a:solidFill>
                <a:latin typeface="Lato"/>
                <a:ea typeface="Lato"/>
                <a:cs typeface="Lato"/>
                <a:sym typeface="Lato"/>
              </a:defRPr>
            </a:lvl1pPr>
            <a:lvl2pPr marL="914400" lvl="1"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2pPr>
            <a:lvl3pPr marL="1371600" lvl="2"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3pPr>
            <a:lvl4pPr marL="1828800" lvl="3"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4pPr>
            <a:lvl5pPr marL="2286000" lvl="4"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5pPr>
            <a:lvl6pPr marL="2743200" lvl="5"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6pPr>
            <a:lvl7pPr marL="3200400" lvl="6"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7pPr>
            <a:lvl8pPr marL="3657600" lvl="7"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8pPr>
            <a:lvl9pPr marL="4114800" lvl="8"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80575" y="4696933"/>
            <a:ext cx="548700" cy="313500"/>
          </a:xfrm>
          <a:prstGeom prst="rect">
            <a:avLst/>
          </a:prstGeom>
          <a:noFill/>
          <a:ln>
            <a:noFill/>
          </a:ln>
        </p:spPr>
        <p:txBody>
          <a:bodyPr spcFirstLastPara="1" wrap="square" lIns="91425" tIns="91425" rIns="91425" bIns="91425" anchor="t" anchorCtr="0">
            <a:noAutofit/>
          </a:bodyPr>
          <a:lstStyle>
            <a:lvl1pPr lvl="0" algn="r">
              <a:buNone/>
              <a:defRPr sz="1300">
                <a:solidFill>
                  <a:schemeClr val="accent6"/>
                </a:solidFill>
                <a:latin typeface="Lato"/>
                <a:ea typeface="Lato"/>
                <a:cs typeface="Lato"/>
                <a:sym typeface="Lato"/>
              </a:defRPr>
            </a:lvl1pPr>
            <a:lvl2pPr lvl="1" algn="r">
              <a:buNone/>
              <a:defRPr sz="1300">
                <a:solidFill>
                  <a:schemeClr val="accent6"/>
                </a:solidFill>
                <a:latin typeface="Lato"/>
                <a:ea typeface="Lato"/>
                <a:cs typeface="Lato"/>
                <a:sym typeface="Lato"/>
              </a:defRPr>
            </a:lvl2pPr>
            <a:lvl3pPr lvl="2" algn="r">
              <a:buNone/>
              <a:defRPr sz="1300">
                <a:solidFill>
                  <a:schemeClr val="accent6"/>
                </a:solidFill>
                <a:latin typeface="Lato"/>
                <a:ea typeface="Lato"/>
                <a:cs typeface="Lato"/>
                <a:sym typeface="Lato"/>
              </a:defRPr>
            </a:lvl3pPr>
            <a:lvl4pPr lvl="3" algn="r">
              <a:buNone/>
              <a:defRPr sz="1300">
                <a:solidFill>
                  <a:schemeClr val="accent6"/>
                </a:solidFill>
                <a:latin typeface="Lato"/>
                <a:ea typeface="Lato"/>
                <a:cs typeface="Lato"/>
                <a:sym typeface="Lato"/>
              </a:defRPr>
            </a:lvl4pPr>
            <a:lvl5pPr lvl="4" algn="r">
              <a:buNone/>
              <a:defRPr sz="1300">
                <a:solidFill>
                  <a:schemeClr val="accent6"/>
                </a:solidFill>
                <a:latin typeface="Lato"/>
                <a:ea typeface="Lato"/>
                <a:cs typeface="Lato"/>
                <a:sym typeface="Lato"/>
              </a:defRPr>
            </a:lvl5pPr>
            <a:lvl6pPr lvl="5" algn="r">
              <a:buNone/>
              <a:defRPr sz="1300">
                <a:solidFill>
                  <a:schemeClr val="accent6"/>
                </a:solidFill>
                <a:latin typeface="Lato"/>
                <a:ea typeface="Lato"/>
                <a:cs typeface="Lato"/>
                <a:sym typeface="Lato"/>
              </a:defRPr>
            </a:lvl6pPr>
            <a:lvl7pPr lvl="6" algn="r">
              <a:buNone/>
              <a:defRPr sz="1300">
                <a:solidFill>
                  <a:schemeClr val="accent6"/>
                </a:solidFill>
                <a:latin typeface="Lato"/>
                <a:ea typeface="Lato"/>
                <a:cs typeface="Lato"/>
                <a:sym typeface="Lato"/>
              </a:defRPr>
            </a:lvl7pPr>
            <a:lvl8pPr lvl="7" algn="r">
              <a:buNone/>
              <a:defRPr sz="1300">
                <a:solidFill>
                  <a:schemeClr val="accent6"/>
                </a:solidFill>
                <a:latin typeface="Lato"/>
                <a:ea typeface="Lato"/>
                <a:cs typeface="Lato"/>
                <a:sym typeface="Lato"/>
              </a:defRPr>
            </a:lvl8pPr>
            <a:lvl9pPr lvl="8" algn="r">
              <a:buNone/>
              <a:defRPr sz="1300">
                <a:solidFill>
                  <a:schemeClr val="accent6"/>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3" r:id="rId1"/>
    <p:sldLayoutId id="2147483654" r:id="rId2"/>
    <p:sldLayoutId id="2147483656"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7" name="Google Shape;557;p19">
            <a:extLst>
              <a:ext uri="{FF2B5EF4-FFF2-40B4-BE49-F238E27FC236}">
                <a16:creationId xmlns:a16="http://schemas.microsoft.com/office/drawing/2014/main" id="{CF9396A3-79F3-49E8-9ACC-E5306DC61FED}"/>
              </a:ext>
            </a:extLst>
          </p:cNvPr>
          <p:cNvSpPr txBox="1">
            <a:spLocks/>
          </p:cNvSpPr>
          <p:nvPr/>
        </p:nvSpPr>
        <p:spPr>
          <a:xfrm>
            <a:off x="656587" y="1701441"/>
            <a:ext cx="3986720" cy="575595"/>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1pPr>
            <a:lvl2pPr marR="0" lvl="1"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2pPr>
            <a:lvl3pPr marR="0" lvl="2"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3pPr>
            <a:lvl4pPr marR="0" lvl="3"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4pPr>
            <a:lvl5pPr marR="0" lvl="4"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5pPr>
            <a:lvl6pPr marR="0" lvl="5"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6pPr>
            <a:lvl7pPr marR="0" lvl="6"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7pPr>
            <a:lvl8pPr marR="0" lvl="7"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8pPr>
            <a:lvl9pPr marR="0" lvl="8"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9pPr>
          </a:lstStyle>
          <a:p>
            <a:pPr algn="just">
              <a:lnSpc>
                <a:spcPct val="70000"/>
              </a:lnSpc>
            </a:pPr>
            <a:r>
              <a:rPr lang="en-US" sz="1600" b="1" dirty="0">
                <a:solidFill>
                  <a:srgbClr val="2185C5"/>
                </a:solidFill>
                <a:latin typeface="Lato" panose="020B0604020202020204" charset="0"/>
              </a:rPr>
              <a:t>Strengthening the resilience of IDPs and host communities through life-saving activities in the WASH sector.</a:t>
            </a:r>
          </a:p>
        </p:txBody>
      </p:sp>
      <p:pic>
        <p:nvPicPr>
          <p:cNvPr id="3" name="Picture 2" descr="A picture containing text, sign&#10;&#10;Description automatically generated">
            <a:extLst>
              <a:ext uri="{FF2B5EF4-FFF2-40B4-BE49-F238E27FC236}">
                <a16:creationId xmlns:a16="http://schemas.microsoft.com/office/drawing/2014/main" id="{A3CB4E52-8E91-48C5-A853-CB14915DF82A}"/>
              </a:ext>
            </a:extLst>
          </p:cNvPr>
          <p:cNvPicPr>
            <a:picLocks noChangeAspect="1"/>
          </p:cNvPicPr>
          <p:nvPr/>
        </p:nvPicPr>
        <p:blipFill rotWithShape="1">
          <a:blip r:embed="rId3">
            <a:alphaModFix/>
          </a:blip>
          <a:srcRect l="50114"/>
          <a:stretch/>
        </p:blipFill>
        <p:spPr>
          <a:xfrm>
            <a:off x="5469622" y="-22034"/>
            <a:ext cx="3674378" cy="5066950"/>
          </a:xfrm>
          <a:prstGeom prst="rect">
            <a:avLst/>
          </a:prstGeom>
        </p:spPr>
      </p:pic>
      <p:sp>
        <p:nvSpPr>
          <p:cNvPr id="6" name="Google Shape;557;p19">
            <a:extLst>
              <a:ext uri="{FF2B5EF4-FFF2-40B4-BE49-F238E27FC236}">
                <a16:creationId xmlns:a16="http://schemas.microsoft.com/office/drawing/2014/main" id="{050A678D-EC2B-4A27-8084-3EB61D2591C5}"/>
              </a:ext>
            </a:extLst>
          </p:cNvPr>
          <p:cNvSpPr txBox="1">
            <a:spLocks/>
          </p:cNvSpPr>
          <p:nvPr/>
        </p:nvSpPr>
        <p:spPr>
          <a:xfrm>
            <a:off x="1419011" y="817545"/>
            <a:ext cx="2610925" cy="341031"/>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1pPr>
            <a:lvl2pPr marR="0" lvl="1"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2pPr>
            <a:lvl3pPr marR="0" lvl="2"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3pPr>
            <a:lvl4pPr marR="0" lvl="3"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4pPr>
            <a:lvl5pPr marR="0" lvl="4"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5pPr>
            <a:lvl6pPr marR="0" lvl="5"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6pPr>
            <a:lvl7pPr marR="0" lvl="6"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7pPr>
            <a:lvl8pPr marR="0" lvl="7"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8pPr>
            <a:lvl9pPr marR="0" lvl="8"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9pPr>
          </a:lstStyle>
          <a:p>
            <a:pPr>
              <a:lnSpc>
                <a:spcPct val="70000"/>
              </a:lnSpc>
            </a:pPr>
            <a:r>
              <a:rPr lang="en-US" sz="1400" b="1" dirty="0">
                <a:solidFill>
                  <a:schemeClr val="bg1">
                    <a:lumMod val="50000"/>
                  </a:schemeClr>
                </a:solidFill>
                <a:latin typeface="Lato" panose="020B0604020202020204" charset="0"/>
              </a:rPr>
              <a:t>2020 1st Standard Allocation</a:t>
            </a:r>
          </a:p>
        </p:txBody>
      </p:sp>
      <p:sp>
        <p:nvSpPr>
          <p:cNvPr id="9" name="Google Shape;557;p19">
            <a:extLst>
              <a:ext uri="{FF2B5EF4-FFF2-40B4-BE49-F238E27FC236}">
                <a16:creationId xmlns:a16="http://schemas.microsoft.com/office/drawing/2014/main" id="{408885D1-AE8D-4333-BFF3-48EC68E8DD53}"/>
              </a:ext>
            </a:extLst>
          </p:cNvPr>
          <p:cNvSpPr txBox="1">
            <a:spLocks/>
          </p:cNvSpPr>
          <p:nvPr/>
        </p:nvSpPr>
        <p:spPr>
          <a:xfrm>
            <a:off x="98720" y="2571750"/>
            <a:ext cx="5102455" cy="1361589"/>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1pPr>
            <a:lvl2pPr marR="0" lvl="1"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2pPr>
            <a:lvl3pPr marR="0" lvl="2"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3pPr>
            <a:lvl4pPr marR="0" lvl="3"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4pPr>
            <a:lvl5pPr marR="0" lvl="4"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5pPr>
            <a:lvl6pPr marR="0" lvl="5"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6pPr>
            <a:lvl7pPr marR="0" lvl="6"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7pPr>
            <a:lvl8pPr marR="0" lvl="7"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8pPr>
            <a:lvl9pPr marR="0" lvl="8" algn="l" rtl="0">
              <a:lnSpc>
                <a:spcPct val="100000"/>
              </a:lnSpc>
              <a:spcBef>
                <a:spcPts val="0"/>
              </a:spcBef>
              <a:spcAft>
                <a:spcPts val="0"/>
              </a:spcAft>
              <a:buClr>
                <a:schemeClr val="accent1"/>
              </a:buClr>
              <a:buSzPts val="1800"/>
              <a:buFont typeface="Quicksand"/>
              <a:buNone/>
              <a:defRPr sz="1800" b="0" i="0" u="none" strike="noStrike" cap="none">
                <a:solidFill>
                  <a:schemeClr val="accent1"/>
                </a:solidFill>
                <a:latin typeface="Quicksand"/>
                <a:ea typeface="Quicksand"/>
                <a:cs typeface="Quicksand"/>
                <a:sym typeface="Quicksand"/>
              </a:defRPr>
            </a:lvl9pPr>
          </a:lstStyle>
          <a:p>
            <a:pPr algn="ctr">
              <a:lnSpc>
                <a:spcPct val="70000"/>
              </a:lnSpc>
            </a:pPr>
            <a:r>
              <a:rPr lang="en-US" sz="1600" b="1" dirty="0">
                <a:solidFill>
                  <a:schemeClr val="bg1">
                    <a:lumMod val="50000"/>
                  </a:schemeClr>
                </a:solidFill>
                <a:latin typeface="Lato" panose="020B0604020202020204" charset="0"/>
              </a:rPr>
              <a:t>Donor: </a:t>
            </a:r>
            <a:r>
              <a:rPr lang="en-US" sz="1600" b="1" dirty="0">
                <a:solidFill>
                  <a:srgbClr val="2185C5"/>
                </a:solidFill>
                <a:latin typeface="Lato" panose="020B0604020202020204" charset="0"/>
              </a:rPr>
              <a:t>SCHF</a:t>
            </a:r>
          </a:p>
          <a:p>
            <a:pPr algn="ctr">
              <a:lnSpc>
                <a:spcPct val="70000"/>
              </a:lnSpc>
            </a:pPr>
            <a:endParaRPr lang="en-US" sz="1600" b="1" dirty="0">
              <a:solidFill>
                <a:srgbClr val="2185C5"/>
              </a:solidFill>
              <a:latin typeface="Lato" panose="020B0604020202020204" charset="0"/>
            </a:endParaRPr>
          </a:p>
          <a:p>
            <a:pPr algn="ctr">
              <a:lnSpc>
                <a:spcPct val="70000"/>
              </a:lnSpc>
            </a:pPr>
            <a:r>
              <a:rPr lang="en-US" sz="1600" b="1" dirty="0">
                <a:solidFill>
                  <a:schemeClr val="bg1">
                    <a:lumMod val="50000"/>
                  </a:schemeClr>
                </a:solidFill>
                <a:latin typeface="Lato" panose="020B0604020202020204" charset="0"/>
              </a:rPr>
              <a:t>IP: </a:t>
            </a:r>
            <a:r>
              <a:rPr lang="en-US" sz="1600" b="1" dirty="0">
                <a:solidFill>
                  <a:srgbClr val="2185C5"/>
                </a:solidFill>
                <a:latin typeface="Lato" panose="020B0604020202020204" charset="0"/>
              </a:rPr>
              <a:t>IYD</a:t>
            </a:r>
          </a:p>
          <a:p>
            <a:pPr algn="ctr">
              <a:lnSpc>
                <a:spcPct val="70000"/>
              </a:lnSpc>
            </a:pPr>
            <a:endParaRPr lang="en-US" sz="1600" b="1" dirty="0">
              <a:solidFill>
                <a:srgbClr val="2185C5"/>
              </a:solidFill>
              <a:latin typeface="Lato" panose="020B0604020202020204" charset="0"/>
            </a:endParaRPr>
          </a:p>
          <a:p>
            <a:pPr algn="ctr">
              <a:lnSpc>
                <a:spcPct val="70000"/>
              </a:lnSpc>
            </a:pPr>
            <a:r>
              <a:rPr lang="en-US" sz="1600" b="1" dirty="0">
                <a:solidFill>
                  <a:schemeClr val="bg1">
                    <a:lumMod val="50000"/>
                  </a:schemeClr>
                </a:solidFill>
                <a:latin typeface="Lato" panose="020B0604020202020204" charset="0"/>
              </a:rPr>
              <a:t>Duration: </a:t>
            </a:r>
            <a:r>
              <a:rPr lang="en-US" sz="1600" b="1" dirty="0">
                <a:solidFill>
                  <a:srgbClr val="2185C5"/>
                </a:solidFill>
                <a:latin typeface="Lato" panose="020B0604020202020204" charset="0"/>
              </a:rPr>
              <a:t>01/07/2020 - 31/03/2021</a:t>
            </a:r>
          </a:p>
          <a:p>
            <a:pPr algn="ctr">
              <a:lnSpc>
                <a:spcPct val="70000"/>
              </a:lnSpc>
            </a:pPr>
            <a:endParaRPr lang="en-US" sz="1600" b="1" dirty="0">
              <a:solidFill>
                <a:srgbClr val="2185C5"/>
              </a:solidFill>
              <a:latin typeface="Lato" panose="020B0604020202020204" charset="0"/>
            </a:endParaRPr>
          </a:p>
        </p:txBody>
      </p:sp>
      <p:pic>
        <p:nvPicPr>
          <p:cNvPr id="10" name="Picture 9" descr="A picture containing icon&#10;&#10;Description automatically generated">
            <a:extLst>
              <a:ext uri="{FF2B5EF4-FFF2-40B4-BE49-F238E27FC236}">
                <a16:creationId xmlns:a16="http://schemas.microsoft.com/office/drawing/2014/main" id="{77845095-5C03-4F26-B70D-1ACE41149204}"/>
              </a:ext>
            </a:extLst>
          </p:cNvPr>
          <p:cNvPicPr>
            <a:picLocks noChangeAspect="1"/>
          </p:cNvPicPr>
          <p:nvPr/>
        </p:nvPicPr>
        <p:blipFill>
          <a:blip r:embed="rId4"/>
          <a:stretch>
            <a:fillRect/>
          </a:stretch>
        </p:blipFill>
        <p:spPr>
          <a:xfrm>
            <a:off x="12503" y="1"/>
            <a:ext cx="747162" cy="105732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pic>
        <p:nvPicPr>
          <p:cNvPr id="11" name="Picture 10" descr="A picture containing icon&#10;&#10;Description automatically generated">
            <a:extLst>
              <a:ext uri="{FF2B5EF4-FFF2-40B4-BE49-F238E27FC236}">
                <a16:creationId xmlns:a16="http://schemas.microsoft.com/office/drawing/2014/main" id="{31515CAA-0708-49AF-B329-BEDD4E349319}"/>
              </a:ext>
            </a:extLst>
          </p:cNvPr>
          <p:cNvPicPr>
            <a:picLocks noChangeAspect="1"/>
          </p:cNvPicPr>
          <p:nvPr/>
        </p:nvPicPr>
        <p:blipFill>
          <a:blip r:embed="rId3"/>
          <a:stretch>
            <a:fillRect/>
          </a:stretch>
        </p:blipFill>
        <p:spPr>
          <a:xfrm>
            <a:off x="12503" y="1"/>
            <a:ext cx="747162" cy="1057328"/>
          </a:xfrm>
          <a:prstGeom prst="rect">
            <a:avLst/>
          </a:prstGeom>
        </p:spPr>
      </p:pic>
      <p:sp>
        <p:nvSpPr>
          <p:cNvPr id="8" name="Google Shape;161;p21">
            <a:extLst>
              <a:ext uri="{FF2B5EF4-FFF2-40B4-BE49-F238E27FC236}">
                <a16:creationId xmlns:a16="http://schemas.microsoft.com/office/drawing/2014/main" id="{C4A7FAC9-3BEF-4277-8349-A6BE725618CF}"/>
              </a:ext>
            </a:extLst>
          </p:cNvPr>
          <p:cNvSpPr txBox="1">
            <a:spLocks/>
          </p:cNvSpPr>
          <p:nvPr/>
        </p:nvSpPr>
        <p:spPr>
          <a:xfrm>
            <a:off x="1027735" y="200751"/>
            <a:ext cx="4683322" cy="655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1pPr>
            <a:lvl2pPr marR="0" lvl="1"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2pPr>
            <a:lvl3pPr marR="0" lvl="2"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3pPr>
            <a:lvl4pPr marR="0" lvl="3"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4pPr>
            <a:lvl5pPr marR="0" lvl="4"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5pPr>
            <a:lvl6pPr marR="0" lvl="5"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6pPr>
            <a:lvl7pPr marR="0" lvl="6"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7pPr>
            <a:lvl8pPr marR="0" lvl="7"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8pPr>
            <a:lvl9pPr marR="0" lvl="8"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9pPr>
          </a:lstStyle>
          <a:p>
            <a:r>
              <a:rPr lang="en-US" sz="2400" b="1" dirty="0">
                <a:solidFill>
                  <a:schemeClr val="bg1">
                    <a:lumMod val="50000"/>
                  </a:schemeClr>
                </a:solidFill>
                <a:latin typeface="Lato" panose="020B0604020202020204" charset="0"/>
              </a:rPr>
              <a:t>Introduction</a:t>
            </a:r>
            <a:endParaRPr lang="en-US" sz="2400" dirty="0"/>
          </a:p>
        </p:txBody>
      </p:sp>
      <p:sp>
        <p:nvSpPr>
          <p:cNvPr id="9" name="Google Shape;153;p20">
            <a:extLst>
              <a:ext uri="{FF2B5EF4-FFF2-40B4-BE49-F238E27FC236}">
                <a16:creationId xmlns:a16="http://schemas.microsoft.com/office/drawing/2014/main" id="{E8582A91-7136-4058-A127-BCC798D5133A}"/>
              </a:ext>
            </a:extLst>
          </p:cNvPr>
          <p:cNvSpPr txBox="1">
            <a:spLocks/>
          </p:cNvSpPr>
          <p:nvPr/>
        </p:nvSpPr>
        <p:spPr>
          <a:xfrm>
            <a:off x="217417" y="1057303"/>
            <a:ext cx="8414953" cy="341282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600"/>
              </a:spcBef>
              <a:spcAft>
                <a:spcPts val="0"/>
              </a:spcAft>
              <a:buClr>
                <a:schemeClr val="accent6"/>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indent="0" algn="just">
              <a:buFont typeface="Lato"/>
              <a:buNone/>
            </a:pPr>
            <a:r>
              <a:rPr lang="en-US" dirty="0">
                <a:latin typeface="Lato" panose="020B0604020202020204" charset="0"/>
              </a:rPr>
              <a:t>During this intervention IYD successfully  increased the accessibility to sustainable water services for more than </a:t>
            </a:r>
            <a:r>
              <a:rPr lang="ar-SY" dirty="0">
                <a:latin typeface="Lato" panose="020B0604020202020204" charset="0"/>
              </a:rPr>
              <a:t>7000</a:t>
            </a:r>
            <a:r>
              <a:rPr lang="en-US" dirty="0">
                <a:latin typeface="Lato" panose="020B0604020202020204" charset="0"/>
              </a:rPr>
              <a:t> individuals (70% IDPs and 30% host)  in 3 camps, eastern sector of </a:t>
            </a:r>
            <a:r>
              <a:rPr lang="en-US" dirty="0" err="1">
                <a:latin typeface="Lato" panose="020B0604020202020204" charset="0"/>
              </a:rPr>
              <a:t>Harbanoush</a:t>
            </a:r>
            <a:r>
              <a:rPr lang="en-US" dirty="0">
                <a:latin typeface="Lato" panose="020B0604020202020204" charset="0"/>
              </a:rPr>
              <a:t> village and </a:t>
            </a:r>
            <a:r>
              <a:rPr lang="en-US" dirty="0" err="1">
                <a:latin typeface="Lato" panose="020B0604020202020204" charset="0"/>
              </a:rPr>
              <a:t>Aloroba</a:t>
            </a:r>
            <a:r>
              <a:rPr lang="en-US" dirty="0">
                <a:latin typeface="Lato" panose="020B0604020202020204" charset="0"/>
              </a:rPr>
              <a:t> community in </a:t>
            </a:r>
            <a:r>
              <a:rPr lang="en-US" dirty="0" err="1">
                <a:latin typeface="Lato" panose="020B0604020202020204" charset="0"/>
              </a:rPr>
              <a:t>Harbanoush</a:t>
            </a:r>
            <a:r>
              <a:rPr lang="en-US" dirty="0">
                <a:latin typeface="Lato" panose="020B0604020202020204" charset="0"/>
              </a:rPr>
              <a:t>, </a:t>
            </a:r>
            <a:r>
              <a:rPr lang="en-US" dirty="0" err="1">
                <a:latin typeface="Lato" panose="020B0604020202020204" charset="0"/>
              </a:rPr>
              <a:t>Maaret</a:t>
            </a:r>
            <a:r>
              <a:rPr lang="en-US" dirty="0">
                <a:latin typeface="Lato" panose="020B0604020202020204" charset="0"/>
              </a:rPr>
              <a:t> </a:t>
            </a:r>
            <a:r>
              <a:rPr lang="en-US" dirty="0" err="1">
                <a:latin typeface="Lato" panose="020B0604020202020204" charset="0"/>
              </a:rPr>
              <a:t>Tamsrin</a:t>
            </a:r>
            <a:r>
              <a:rPr lang="en-US" dirty="0">
                <a:latin typeface="Lato" panose="020B0604020202020204" charset="0"/>
              </a:rPr>
              <a:t> sub-district.</a:t>
            </a:r>
          </a:p>
          <a:p>
            <a:pPr marL="0" indent="0" algn="just">
              <a:buFont typeface="Lato"/>
              <a:buNone/>
            </a:pPr>
            <a:endParaRPr lang="en-US" dirty="0">
              <a:latin typeface="Lato" panose="020B0604020202020204" charset="0"/>
            </a:endParaRPr>
          </a:p>
          <a:p>
            <a:pPr marL="0" indent="0" algn="just">
              <a:buFont typeface="Lato"/>
              <a:buNone/>
            </a:pPr>
            <a:r>
              <a:rPr lang="en-US" dirty="0">
                <a:latin typeface="Lato" panose="020B0604020202020204" charset="0"/>
              </a:rPr>
              <a:t>Including the expansion works for the existing water network to reach the camps around the village who are depending on the water trucking to ensure their daily water need, increase the pumping capacity in the village by equipping the drilled well by the local council with electrical and mechanical equipment such as generator, submersible pump and electrical control panel.</a:t>
            </a:r>
          </a:p>
          <a:p>
            <a:pPr marL="0" indent="0" algn="just">
              <a:buFont typeface="Lato"/>
              <a:buNone/>
            </a:pPr>
            <a:endParaRPr lang="en-US" dirty="0">
              <a:latin typeface="Lato" panose="020B0604020202020204" charset="0"/>
            </a:endParaRPr>
          </a:p>
          <a:p>
            <a:pPr marL="0" indent="0" algn="just">
              <a:buFont typeface="Lato"/>
              <a:buNone/>
            </a:pPr>
            <a:endParaRPr lang="ar-SY" dirty="0">
              <a:latin typeface="Lato" panose="020B0604020202020204" charset="0"/>
            </a:endParaRPr>
          </a:p>
        </p:txBody>
      </p:sp>
    </p:spTree>
    <p:extLst>
      <p:ext uri="{BB962C8B-B14F-4D97-AF65-F5344CB8AC3E}">
        <p14:creationId xmlns:p14="http://schemas.microsoft.com/office/powerpoint/2010/main" val="1783742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66" name="Picture 65" descr="A picture containing icon&#10;&#10;Description automatically generated">
            <a:extLst>
              <a:ext uri="{FF2B5EF4-FFF2-40B4-BE49-F238E27FC236}">
                <a16:creationId xmlns:a16="http://schemas.microsoft.com/office/drawing/2014/main" id="{F0B88022-DC0F-40FA-A0CA-B2996A71353A}"/>
              </a:ext>
            </a:extLst>
          </p:cNvPr>
          <p:cNvPicPr>
            <a:picLocks noChangeAspect="1"/>
          </p:cNvPicPr>
          <p:nvPr/>
        </p:nvPicPr>
        <p:blipFill>
          <a:blip r:embed="rId3"/>
          <a:stretch>
            <a:fillRect/>
          </a:stretch>
        </p:blipFill>
        <p:spPr>
          <a:xfrm>
            <a:off x="12503" y="1"/>
            <a:ext cx="747162" cy="1057328"/>
          </a:xfrm>
          <a:prstGeom prst="rect">
            <a:avLst/>
          </a:prstGeom>
        </p:spPr>
      </p:pic>
      <p:graphicFrame>
        <p:nvGraphicFramePr>
          <p:cNvPr id="5" name="Table 4">
            <a:extLst>
              <a:ext uri="{FF2B5EF4-FFF2-40B4-BE49-F238E27FC236}">
                <a16:creationId xmlns:a16="http://schemas.microsoft.com/office/drawing/2014/main" id="{E64FDF74-E51A-45B6-B59F-E7A8C4EC55D0}"/>
              </a:ext>
            </a:extLst>
          </p:cNvPr>
          <p:cNvGraphicFramePr>
            <a:graphicFrameLocks noGrp="1"/>
          </p:cNvGraphicFramePr>
          <p:nvPr>
            <p:extLst>
              <p:ext uri="{D42A27DB-BD31-4B8C-83A1-F6EECF244321}">
                <p14:modId xmlns:p14="http://schemas.microsoft.com/office/powerpoint/2010/main" val="298860644"/>
              </p:ext>
            </p:extLst>
          </p:nvPr>
        </p:nvGraphicFramePr>
        <p:xfrm>
          <a:off x="2324098" y="1214569"/>
          <a:ext cx="5001988" cy="3312012"/>
        </p:xfrm>
        <a:graphic>
          <a:graphicData uri="http://schemas.openxmlformats.org/drawingml/2006/table">
            <a:tbl>
              <a:tblPr>
                <a:tableStyleId>{ED083AE6-46FA-4A59-8FB0-9F97EB10719F}</a:tableStyleId>
              </a:tblPr>
              <a:tblGrid>
                <a:gridCol w="4034152">
                  <a:extLst>
                    <a:ext uri="{9D8B030D-6E8A-4147-A177-3AD203B41FA5}">
                      <a16:colId xmlns:a16="http://schemas.microsoft.com/office/drawing/2014/main" val="2857149560"/>
                    </a:ext>
                  </a:extLst>
                </a:gridCol>
                <a:gridCol w="967836">
                  <a:extLst>
                    <a:ext uri="{9D8B030D-6E8A-4147-A177-3AD203B41FA5}">
                      <a16:colId xmlns:a16="http://schemas.microsoft.com/office/drawing/2014/main" val="1108675476"/>
                    </a:ext>
                  </a:extLst>
                </a:gridCol>
              </a:tblGrid>
              <a:tr h="301092">
                <a:tc>
                  <a:txBody>
                    <a:bodyPr/>
                    <a:lstStyle/>
                    <a:p>
                      <a:pPr algn="l" fontAlgn="b"/>
                      <a:r>
                        <a:rPr lang="en-US" sz="1700" u="none" strike="noStrike" dirty="0">
                          <a:effectLst/>
                        </a:rPr>
                        <a:t>Borehole depth (m)</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480</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1120215501"/>
                  </a:ext>
                </a:extLst>
              </a:tr>
              <a:tr h="301092">
                <a:tc>
                  <a:txBody>
                    <a:bodyPr/>
                    <a:lstStyle/>
                    <a:p>
                      <a:pPr algn="l" fontAlgn="b"/>
                      <a:r>
                        <a:rPr lang="en-US" sz="1700" u="none" strike="noStrike" dirty="0">
                          <a:effectLst/>
                        </a:rPr>
                        <a:t>Static water level (m)</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170</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3382692441"/>
                  </a:ext>
                </a:extLst>
              </a:tr>
              <a:tr h="301092">
                <a:tc>
                  <a:txBody>
                    <a:bodyPr/>
                    <a:lstStyle/>
                    <a:p>
                      <a:pPr algn="l" fontAlgn="b"/>
                      <a:r>
                        <a:rPr lang="en-US" sz="1700" u="none" strike="noStrike" dirty="0">
                          <a:effectLst/>
                        </a:rPr>
                        <a:t>Dynamic water level (m)</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210</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4012820257"/>
                  </a:ext>
                </a:extLst>
              </a:tr>
              <a:tr h="301092">
                <a:tc>
                  <a:txBody>
                    <a:bodyPr/>
                    <a:lstStyle/>
                    <a:p>
                      <a:pPr algn="l" fontAlgn="b"/>
                      <a:r>
                        <a:rPr lang="en-US" sz="1700" u="none" strike="noStrike" dirty="0">
                          <a:effectLst/>
                        </a:rPr>
                        <a:t>Pump depth (m)</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247</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328268786"/>
                  </a:ext>
                </a:extLst>
              </a:tr>
              <a:tr h="301092">
                <a:tc>
                  <a:txBody>
                    <a:bodyPr/>
                    <a:lstStyle/>
                    <a:p>
                      <a:pPr algn="l" fontAlgn="b"/>
                      <a:r>
                        <a:rPr lang="en-US" sz="1700" u="none" strike="noStrike" dirty="0">
                          <a:effectLst/>
                        </a:rPr>
                        <a:t>Submersible pump capacity (Kw)</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45</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2014500783"/>
                  </a:ext>
                </a:extLst>
              </a:tr>
              <a:tr h="301092">
                <a:tc>
                  <a:txBody>
                    <a:bodyPr/>
                    <a:lstStyle/>
                    <a:p>
                      <a:pPr algn="l" fontAlgn="b"/>
                      <a:r>
                        <a:rPr lang="en-US" sz="1700" u="none" strike="noStrike" dirty="0">
                          <a:effectLst/>
                        </a:rPr>
                        <a:t>Pump Flow (m3/h)</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37</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2137399827"/>
                  </a:ext>
                </a:extLst>
              </a:tr>
              <a:tr h="301092">
                <a:tc>
                  <a:txBody>
                    <a:bodyPr/>
                    <a:lstStyle/>
                    <a:p>
                      <a:pPr algn="l" fontAlgn="b"/>
                      <a:r>
                        <a:rPr lang="en-US" sz="1700" u="none" strike="noStrike" dirty="0">
                          <a:effectLst/>
                        </a:rPr>
                        <a:t>Pump head (m)</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a:effectLst/>
                        </a:rPr>
                        <a:t>270</a:t>
                      </a:r>
                      <a:endParaRPr lang="en-US" sz="1700" b="0" i="0" u="none" strike="noStrike">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1892428803"/>
                  </a:ext>
                </a:extLst>
              </a:tr>
              <a:tr h="301092">
                <a:tc>
                  <a:txBody>
                    <a:bodyPr/>
                    <a:lstStyle/>
                    <a:p>
                      <a:pPr algn="l" fontAlgn="b"/>
                      <a:r>
                        <a:rPr lang="en-US" sz="1700" u="none" strike="noStrike" dirty="0">
                          <a:effectLst/>
                        </a:rPr>
                        <a:t># of solar panel (Panel)</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dirty="0">
                          <a:effectLst/>
                        </a:rPr>
                        <a:t>180+10</a:t>
                      </a:r>
                      <a:endParaRPr lang="en-US" sz="1700" b="0" i="0" u="none" strike="noStrike" dirty="0">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1527770093"/>
                  </a:ext>
                </a:extLst>
              </a:tr>
              <a:tr h="301092">
                <a:tc>
                  <a:txBody>
                    <a:bodyPr/>
                    <a:lstStyle/>
                    <a:p>
                      <a:pPr algn="l" fontAlgn="b"/>
                      <a:r>
                        <a:rPr lang="en-US" sz="1700" u="none" strike="noStrike" dirty="0">
                          <a:effectLst/>
                        </a:rPr>
                        <a:t>Solar Panel Unit Capacity (w)</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dirty="0">
                          <a:effectLst/>
                        </a:rPr>
                        <a:t>400</a:t>
                      </a:r>
                      <a:endParaRPr lang="en-US" sz="1700" b="0" i="0" u="none" strike="noStrike" dirty="0">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2439597863"/>
                  </a:ext>
                </a:extLst>
              </a:tr>
              <a:tr h="301092">
                <a:tc>
                  <a:txBody>
                    <a:bodyPr/>
                    <a:lstStyle/>
                    <a:p>
                      <a:pPr algn="l" fontAlgn="b"/>
                      <a:r>
                        <a:rPr lang="en-US" sz="1700" u="none" strike="noStrike" dirty="0">
                          <a:effectLst/>
                        </a:rPr>
                        <a:t>Total Capacity Of The System (Kw)</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dirty="0">
                          <a:effectLst/>
                        </a:rPr>
                        <a:t>72 kw</a:t>
                      </a:r>
                      <a:endParaRPr lang="en-US" sz="1700" b="0" i="0" u="none" strike="noStrike" dirty="0">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51578112"/>
                  </a:ext>
                </a:extLst>
              </a:tr>
              <a:tr h="301092">
                <a:tc>
                  <a:txBody>
                    <a:bodyPr/>
                    <a:lstStyle/>
                    <a:p>
                      <a:pPr algn="l" fontAlgn="b"/>
                      <a:r>
                        <a:rPr lang="en-US" sz="1700" u="none" strike="noStrike" dirty="0">
                          <a:effectLst/>
                        </a:rPr>
                        <a:t>Inverter Capacity (Kw)</a:t>
                      </a:r>
                      <a:endParaRPr lang="en-US" sz="1700" b="0" i="0" u="none" strike="noStrike" dirty="0">
                        <a:solidFill>
                          <a:srgbClr val="000000"/>
                        </a:solidFill>
                        <a:effectLst/>
                        <a:latin typeface="Calibri" panose="020F0502020204030204" pitchFamily="34" charset="0"/>
                      </a:endParaRPr>
                    </a:p>
                  </a:txBody>
                  <a:tcPr marL="15055" marR="15055" marT="15055" marB="0" anchor="b"/>
                </a:tc>
                <a:tc>
                  <a:txBody>
                    <a:bodyPr/>
                    <a:lstStyle/>
                    <a:p>
                      <a:pPr algn="ctr" fontAlgn="b"/>
                      <a:r>
                        <a:rPr lang="en-US" sz="1700" u="none" strike="noStrike" dirty="0">
                          <a:effectLst/>
                        </a:rPr>
                        <a:t>55 kw</a:t>
                      </a:r>
                      <a:endParaRPr lang="en-US" sz="1700" b="0" i="0" u="none" strike="noStrike" dirty="0">
                        <a:solidFill>
                          <a:srgbClr val="000000"/>
                        </a:solidFill>
                        <a:effectLst/>
                        <a:latin typeface="Calibri" panose="020F0502020204030204" pitchFamily="34" charset="0"/>
                      </a:endParaRPr>
                    </a:p>
                  </a:txBody>
                  <a:tcPr marL="15055" marR="15055" marT="15055" marB="0" anchor="b"/>
                </a:tc>
                <a:extLst>
                  <a:ext uri="{0D108BD9-81ED-4DB2-BD59-A6C34878D82A}">
                    <a16:rowId xmlns:a16="http://schemas.microsoft.com/office/drawing/2014/main" val="1602850842"/>
                  </a:ext>
                </a:extLst>
              </a:tr>
            </a:tbl>
          </a:graphicData>
        </a:graphic>
      </p:graphicFrame>
      <p:sp>
        <p:nvSpPr>
          <p:cNvPr id="18" name="Google Shape;161;p21">
            <a:extLst>
              <a:ext uri="{FF2B5EF4-FFF2-40B4-BE49-F238E27FC236}">
                <a16:creationId xmlns:a16="http://schemas.microsoft.com/office/drawing/2014/main" id="{5E058855-F9FB-42AA-AE29-7B0CA58F490D}"/>
              </a:ext>
            </a:extLst>
          </p:cNvPr>
          <p:cNvSpPr txBox="1">
            <a:spLocks/>
          </p:cNvSpPr>
          <p:nvPr/>
        </p:nvSpPr>
        <p:spPr>
          <a:xfrm>
            <a:off x="893699" y="53188"/>
            <a:ext cx="6094929" cy="655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1pPr>
            <a:lvl2pPr marR="0" lvl="1"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2pPr>
            <a:lvl3pPr marR="0" lvl="2"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3pPr>
            <a:lvl4pPr marR="0" lvl="3"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4pPr>
            <a:lvl5pPr marR="0" lvl="4"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5pPr>
            <a:lvl6pPr marR="0" lvl="5"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6pPr>
            <a:lvl7pPr marR="0" lvl="6"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7pPr>
            <a:lvl8pPr marR="0" lvl="7"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8pPr>
            <a:lvl9pPr marR="0" lvl="8"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9pPr>
          </a:lstStyle>
          <a:p>
            <a:r>
              <a:rPr lang="en-US" sz="2000" dirty="0">
                <a:solidFill>
                  <a:schemeClr val="bg1">
                    <a:lumMod val="50000"/>
                  </a:schemeClr>
                </a:solidFill>
                <a:latin typeface="Lato" panose="020B0604020202020204" charset="0"/>
              </a:rPr>
              <a:t>Technical specifications of the existing water well</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30" name="Google Shape;430;p39"/>
          <p:cNvSpPr/>
          <p:nvPr/>
        </p:nvSpPr>
        <p:spPr>
          <a:xfrm>
            <a:off x="-5536226" y="3180612"/>
            <a:ext cx="8374086" cy="794836"/>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228600" cap="flat" cmpd="sng">
            <a:solidFill>
              <a:schemeClr val="dk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31" name="Google Shape;431;p39"/>
          <p:cNvSpPr/>
          <p:nvPr/>
        </p:nvSpPr>
        <p:spPr>
          <a:xfrm>
            <a:off x="-5536226" y="3180612"/>
            <a:ext cx="8374086" cy="794836"/>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19050" cap="flat" cmpd="sng">
            <a:solidFill>
              <a:schemeClr val="lt1"/>
            </a:solidFill>
            <a:prstDash val="dash"/>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39" name="Google Shape;439;p39"/>
          <p:cNvSpPr/>
          <p:nvPr/>
        </p:nvSpPr>
        <p:spPr>
          <a:xfrm flipH="1">
            <a:off x="7563340" y="4106900"/>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440" name="Google Shape;440;p39"/>
          <p:cNvSpPr/>
          <p:nvPr/>
        </p:nvSpPr>
        <p:spPr>
          <a:xfrm rot="-2700000">
            <a:off x="7134927" y="4163127"/>
            <a:ext cx="334744" cy="334744"/>
          </a:xfrm>
          <a:prstGeom prst="teardrop">
            <a:avLst>
              <a:gd name="adj" fmla="val 10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9"/>
          <p:cNvSpPr/>
          <p:nvPr/>
        </p:nvSpPr>
        <p:spPr>
          <a:xfrm flipH="1">
            <a:off x="7235249" y="4270001"/>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442" name="Google Shape;442;p39"/>
          <p:cNvSpPr/>
          <p:nvPr/>
        </p:nvSpPr>
        <p:spPr>
          <a:xfrm rot="-2700000">
            <a:off x="831718" y="4188285"/>
            <a:ext cx="334744" cy="334744"/>
          </a:xfrm>
          <a:prstGeom prst="teardrop">
            <a:avLst>
              <a:gd name="adj" fmla="val 10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9"/>
          <p:cNvSpPr/>
          <p:nvPr/>
        </p:nvSpPr>
        <p:spPr>
          <a:xfrm flipH="1">
            <a:off x="932040" y="4295159"/>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447" name="Google Shape;447;p39"/>
          <p:cNvSpPr txBox="1"/>
          <p:nvPr/>
        </p:nvSpPr>
        <p:spPr>
          <a:xfrm>
            <a:off x="351811" y="4663240"/>
            <a:ext cx="1286400" cy="16230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 sz="900" b="1" dirty="0">
                <a:solidFill>
                  <a:schemeClr val="tx2">
                    <a:lumMod val="25000"/>
                  </a:schemeClr>
                </a:solidFill>
                <a:latin typeface="Lato"/>
                <a:ea typeface="Lato"/>
                <a:cs typeface="Lato"/>
                <a:sym typeface="Lato"/>
              </a:rPr>
              <a:t>Al Talal camp</a:t>
            </a:r>
            <a:endParaRPr sz="900" b="1" dirty="0">
              <a:solidFill>
                <a:schemeClr val="tx2">
                  <a:lumMod val="25000"/>
                </a:schemeClr>
              </a:solidFill>
              <a:latin typeface="Lato"/>
              <a:ea typeface="Lato"/>
              <a:cs typeface="Lato"/>
              <a:sym typeface="Lato"/>
            </a:endParaRPr>
          </a:p>
        </p:txBody>
      </p:sp>
      <p:sp>
        <p:nvSpPr>
          <p:cNvPr id="448" name="Google Shape;448;p39"/>
          <p:cNvSpPr txBox="1"/>
          <p:nvPr/>
        </p:nvSpPr>
        <p:spPr>
          <a:xfrm>
            <a:off x="6659115" y="4581099"/>
            <a:ext cx="1286400" cy="16230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 sz="900" b="1" dirty="0">
                <a:solidFill>
                  <a:schemeClr val="tx2">
                    <a:lumMod val="25000"/>
                  </a:schemeClr>
                </a:solidFill>
                <a:latin typeface="Lato"/>
                <a:ea typeface="Lato"/>
                <a:cs typeface="Lato"/>
                <a:sym typeface="Lato"/>
              </a:rPr>
              <a:t>Al madrasa camp</a:t>
            </a:r>
            <a:endParaRPr sz="900" b="1" dirty="0">
              <a:solidFill>
                <a:schemeClr val="tx2">
                  <a:lumMod val="25000"/>
                </a:schemeClr>
              </a:solidFill>
              <a:latin typeface="Lato"/>
              <a:ea typeface="Lato"/>
              <a:cs typeface="Lato"/>
              <a:sym typeface="Lato"/>
            </a:endParaRPr>
          </a:p>
        </p:txBody>
      </p:sp>
      <p:pic>
        <p:nvPicPr>
          <p:cNvPr id="6" name="Picture 5">
            <a:extLst>
              <a:ext uri="{FF2B5EF4-FFF2-40B4-BE49-F238E27FC236}">
                <a16:creationId xmlns:a16="http://schemas.microsoft.com/office/drawing/2014/main" id="{29DCFAA6-B798-4A80-B8CD-65BBD5C71297}"/>
              </a:ext>
            </a:extLst>
          </p:cNvPr>
          <p:cNvPicPr>
            <a:picLocks noChangeAspect="1"/>
          </p:cNvPicPr>
          <p:nvPr/>
        </p:nvPicPr>
        <p:blipFill>
          <a:blip r:embed="rId3"/>
          <a:stretch>
            <a:fillRect/>
          </a:stretch>
        </p:blipFill>
        <p:spPr>
          <a:xfrm flipH="1">
            <a:off x="3756764" y="1316579"/>
            <a:ext cx="1928112" cy="1549796"/>
          </a:xfrm>
          <a:prstGeom prst="rect">
            <a:avLst/>
          </a:prstGeom>
        </p:spPr>
      </p:pic>
      <p:pic>
        <p:nvPicPr>
          <p:cNvPr id="8" name="Picture 7" descr="Icon&#10;&#10;Description automatically generated">
            <a:extLst>
              <a:ext uri="{FF2B5EF4-FFF2-40B4-BE49-F238E27FC236}">
                <a16:creationId xmlns:a16="http://schemas.microsoft.com/office/drawing/2014/main" id="{CAA84DBC-BCB1-4E6D-AF2A-C7135E2FADBA}"/>
              </a:ext>
            </a:extLst>
          </p:cNvPr>
          <p:cNvPicPr>
            <a:picLocks noChangeAspect="1"/>
          </p:cNvPicPr>
          <p:nvPr/>
        </p:nvPicPr>
        <p:blipFill>
          <a:blip r:embed="rId4"/>
          <a:stretch>
            <a:fillRect/>
          </a:stretch>
        </p:blipFill>
        <p:spPr>
          <a:xfrm>
            <a:off x="1177208" y="1957086"/>
            <a:ext cx="951826" cy="868541"/>
          </a:xfrm>
          <a:prstGeom prst="rect">
            <a:avLst/>
          </a:prstGeom>
        </p:spPr>
      </p:pic>
      <p:sp>
        <p:nvSpPr>
          <p:cNvPr id="27" name="Google Shape;439;p39">
            <a:extLst>
              <a:ext uri="{FF2B5EF4-FFF2-40B4-BE49-F238E27FC236}">
                <a16:creationId xmlns:a16="http://schemas.microsoft.com/office/drawing/2014/main" id="{01EE5224-D3C4-4457-B493-A9B52DCC59AD}"/>
              </a:ext>
            </a:extLst>
          </p:cNvPr>
          <p:cNvSpPr/>
          <p:nvPr/>
        </p:nvSpPr>
        <p:spPr>
          <a:xfrm flipH="1">
            <a:off x="5677737" y="4103861"/>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28" name="Google Shape;440;p39">
            <a:extLst>
              <a:ext uri="{FF2B5EF4-FFF2-40B4-BE49-F238E27FC236}">
                <a16:creationId xmlns:a16="http://schemas.microsoft.com/office/drawing/2014/main" id="{885DEF56-2370-473D-BDE1-87DA9C8EC2B0}"/>
              </a:ext>
            </a:extLst>
          </p:cNvPr>
          <p:cNvSpPr/>
          <p:nvPr/>
        </p:nvSpPr>
        <p:spPr>
          <a:xfrm rot="-2700000">
            <a:off x="5249324" y="4160088"/>
            <a:ext cx="334744" cy="334744"/>
          </a:xfrm>
          <a:prstGeom prst="teardrop">
            <a:avLst>
              <a:gd name="adj" fmla="val 100000"/>
            </a:avLst>
          </a:prstGeom>
          <a:solidFill>
            <a:schemeClr val="accent3">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441;p39">
            <a:extLst>
              <a:ext uri="{FF2B5EF4-FFF2-40B4-BE49-F238E27FC236}">
                <a16:creationId xmlns:a16="http://schemas.microsoft.com/office/drawing/2014/main" id="{4EB827EB-19EC-4230-935B-81D77B20B06D}"/>
              </a:ext>
            </a:extLst>
          </p:cNvPr>
          <p:cNvSpPr/>
          <p:nvPr/>
        </p:nvSpPr>
        <p:spPr>
          <a:xfrm flipH="1">
            <a:off x="5349646" y="4266962"/>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30" name="Google Shape;448;p39">
            <a:extLst>
              <a:ext uri="{FF2B5EF4-FFF2-40B4-BE49-F238E27FC236}">
                <a16:creationId xmlns:a16="http://schemas.microsoft.com/office/drawing/2014/main" id="{3C353494-DB7A-4125-BD51-1690CAF87B38}"/>
              </a:ext>
            </a:extLst>
          </p:cNvPr>
          <p:cNvSpPr txBox="1"/>
          <p:nvPr/>
        </p:nvSpPr>
        <p:spPr>
          <a:xfrm>
            <a:off x="4785787" y="4560572"/>
            <a:ext cx="1286400" cy="16230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 sz="900" b="1" dirty="0">
                <a:solidFill>
                  <a:schemeClr val="tx2">
                    <a:lumMod val="25000"/>
                  </a:schemeClr>
                </a:solidFill>
                <a:latin typeface="Lato"/>
                <a:ea typeface="Lato"/>
                <a:cs typeface="Lato"/>
                <a:sym typeface="Lato"/>
              </a:rPr>
              <a:t>Al ouroba </a:t>
            </a:r>
            <a:r>
              <a:rPr lang="en-US" sz="900" b="1" dirty="0">
                <a:solidFill>
                  <a:schemeClr val="tx2">
                    <a:lumMod val="25000"/>
                  </a:schemeClr>
                </a:solidFill>
                <a:latin typeface="Lato"/>
                <a:ea typeface="Lato"/>
                <a:cs typeface="Lato"/>
                <a:sym typeface="Lato"/>
              </a:rPr>
              <a:t>Community</a:t>
            </a:r>
            <a:endParaRPr sz="900" b="1" dirty="0">
              <a:solidFill>
                <a:schemeClr val="tx2">
                  <a:lumMod val="25000"/>
                </a:schemeClr>
              </a:solidFill>
              <a:latin typeface="Lato"/>
              <a:ea typeface="Lato"/>
              <a:cs typeface="Lato"/>
              <a:sym typeface="Lato"/>
            </a:endParaRPr>
          </a:p>
        </p:txBody>
      </p:sp>
      <p:sp>
        <p:nvSpPr>
          <p:cNvPr id="32" name="Google Shape;440;p39">
            <a:extLst>
              <a:ext uri="{FF2B5EF4-FFF2-40B4-BE49-F238E27FC236}">
                <a16:creationId xmlns:a16="http://schemas.microsoft.com/office/drawing/2014/main" id="{D16C9B11-D01A-4AF4-8A5C-E9120AB1E5EC}"/>
              </a:ext>
            </a:extLst>
          </p:cNvPr>
          <p:cNvSpPr/>
          <p:nvPr/>
        </p:nvSpPr>
        <p:spPr>
          <a:xfrm rot="8100000">
            <a:off x="6141515" y="2651703"/>
            <a:ext cx="334744" cy="334744"/>
          </a:xfrm>
          <a:prstGeom prst="teardrop">
            <a:avLst>
              <a:gd name="adj" fmla="val 100000"/>
            </a:avLst>
          </a:prstGeom>
          <a:solidFill>
            <a:srgbClr val="00B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41;p39">
            <a:extLst>
              <a:ext uri="{FF2B5EF4-FFF2-40B4-BE49-F238E27FC236}">
                <a16:creationId xmlns:a16="http://schemas.microsoft.com/office/drawing/2014/main" id="{4FD49FC8-6A32-4BB3-9F2B-9FCBD435AC12}"/>
              </a:ext>
            </a:extLst>
          </p:cNvPr>
          <p:cNvSpPr/>
          <p:nvPr/>
        </p:nvSpPr>
        <p:spPr>
          <a:xfrm rot="10800000" flipH="1">
            <a:off x="6241837" y="2758577"/>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34" name="Google Shape;448;p39">
            <a:extLst>
              <a:ext uri="{FF2B5EF4-FFF2-40B4-BE49-F238E27FC236}">
                <a16:creationId xmlns:a16="http://schemas.microsoft.com/office/drawing/2014/main" id="{BE8CCF4F-1855-4F3F-B80C-8607AFA60505}"/>
              </a:ext>
            </a:extLst>
          </p:cNvPr>
          <p:cNvSpPr txBox="1"/>
          <p:nvPr/>
        </p:nvSpPr>
        <p:spPr>
          <a:xfrm>
            <a:off x="5645963" y="2353819"/>
            <a:ext cx="1286400" cy="16230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a:solidFill>
                  <a:schemeClr val="tx2">
                    <a:lumMod val="25000"/>
                  </a:schemeClr>
                </a:solidFill>
                <a:latin typeface="Lato"/>
                <a:ea typeface="Lato"/>
                <a:cs typeface="Lato"/>
                <a:sym typeface="Lato"/>
              </a:rPr>
              <a:t>Al Sika camp</a:t>
            </a:r>
          </a:p>
        </p:txBody>
      </p:sp>
      <p:sp>
        <p:nvSpPr>
          <p:cNvPr id="35" name="Google Shape;430;p39">
            <a:extLst>
              <a:ext uri="{FF2B5EF4-FFF2-40B4-BE49-F238E27FC236}">
                <a16:creationId xmlns:a16="http://schemas.microsoft.com/office/drawing/2014/main" id="{D3F52EB0-65F9-4E6F-83C9-A58BC3D8329B}"/>
              </a:ext>
            </a:extLst>
          </p:cNvPr>
          <p:cNvSpPr/>
          <p:nvPr/>
        </p:nvSpPr>
        <p:spPr>
          <a:xfrm flipH="1">
            <a:off x="3548066" y="3180612"/>
            <a:ext cx="8374086" cy="794836"/>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228600" cap="flat" cmpd="sng">
            <a:solidFill>
              <a:schemeClr val="dk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 name="Google Shape;431;p39">
            <a:extLst>
              <a:ext uri="{FF2B5EF4-FFF2-40B4-BE49-F238E27FC236}">
                <a16:creationId xmlns:a16="http://schemas.microsoft.com/office/drawing/2014/main" id="{A48B5A6C-F536-419E-83DB-EEACA80B391D}"/>
              </a:ext>
            </a:extLst>
          </p:cNvPr>
          <p:cNvSpPr/>
          <p:nvPr/>
        </p:nvSpPr>
        <p:spPr>
          <a:xfrm flipH="1">
            <a:off x="3548066" y="3180612"/>
            <a:ext cx="8374086" cy="794836"/>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19050" cap="flat" cmpd="sng">
            <a:solidFill>
              <a:schemeClr val="lt1"/>
            </a:solidFill>
            <a:prstDash val="dash"/>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1" name="Google Shape;440;p39">
            <a:extLst>
              <a:ext uri="{FF2B5EF4-FFF2-40B4-BE49-F238E27FC236}">
                <a16:creationId xmlns:a16="http://schemas.microsoft.com/office/drawing/2014/main" id="{055569E5-4894-4219-908A-60025BBAEDF2}"/>
              </a:ext>
            </a:extLst>
          </p:cNvPr>
          <p:cNvSpPr/>
          <p:nvPr/>
        </p:nvSpPr>
        <p:spPr>
          <a:xfrm rot="8100000">
            <a:off x="8007254" y="2651703"/>
            <a:ext cx="334744" cy="334744"/>
          </a:xfrm>
          <a:prstGeom prst="teardrop">
            <a:avLst>
              <a:gd name="adj" fmla="val 100000"/>
            </a:avLst>
          </a:prstGeom>
          <a:solidFill>
            <a:srgbClr val="7030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41;p39">
            <a:extLst>
              <a:ext uri="{FF2B5EF4-FFF2-40B4-BE49-F238E27FC236}">
                <a16:creationId xmlns:a16="http://schemas.microsoft.com/office/drawing/2014/main" id="{5A90FF57-58EA-4B8D-8162-99E192AC9EF2}"/>
              </a:ext>
            </a:extLst>
          </p:cNvPr>
          <p:cNvSpPr/>
          <p:nvPr/>
        </p:nvSpPr>
        <p:spPr>
          <a:xfrm rot="10800000" flipH="1">
            <a:off x="8107576" y="2758577"/>
            <a:ext cx="134100" cy="134100"/>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43" name="Google Shape;448;p39">
            <a:extLst>
              <a:ext uri="{FF2B5EF4-FFF2-40B4-BE49-F238E27FC236}">
                <a16:creationId xmlns:a16="http://schemas.microsoft.com/office/drawing/2014/main" id="{9D629E1E-0968-4E45-9D99-12DC1E3B9889}"/>
              </a:ext>
            </a:extLst>
          </p:cNvPr>
          <p:cNvSpPr txBox="1"/>
          <p:nvPr/>
        </p:nvSpPr>
        <p:spPr>
          <a:xfrm>
            <a:off x="7369349" y="2353819"/>
            <a:ext cx="1632298" cy="484424"/>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a:solidFill>
                  <a:schemeClr val="tx2">
                    <a:lumMod val="25000"/>
                  </a:schemeClr>
                </a:solidFill>
                <a:latin typeface="Lato"/>
                <a:ea typeface="Lato"/>
                <a:cs typeface="Lato"/>
                <a:sym typeface="Lato"/>
              </a:rPr>
              <a:t>Eastern sector of </a:t>
            </a:r>
            <a:r>
              <a:rPr lang="en-US" sz="900" b="1" dirty="0" err="1">
                <a:solidFill>
                  <a:schemeClr val="tx2">
                    <a:lumMod val="25000"/>
                  </a:schemeClr>
                </a:solidFill>
                <a:latin typeface="Lato"/>
                <a:ea typeface="Lato"/>
                <a:cs typeface="Lato"/>
                <a:sym typeface="Lato"/>
              </a:rPr>
              <a:t>Harbanoush</a:t>
            </a:r>
            <a:r>
              <a:rPr lang="en" sz="900" b="1" dirty="0">
                <a:solidFill>
                  <a:schemeClr val="tx2">
                    <a:lumMod val="25000"/>
                  </a:schemeClr>
                </a:solidFill>
                <a:latin typeface="Lato"/>
                <a:ea typeface="Lato"/>
                <a:cs typeface="Lato"/>
                <a:sym typeface="Lato"/>
              </a:rPr>
              <a:t> </a:t>
            </a:r>
            <a:endParaRPr sz="900" b="1" dirty="0">
              <a:solidFill>
                <a:schemeClr val="tx2">
                  <a:lumMod val="25000"/>
                </a:schemeClr>
              </a:solidFill>
              <a:latin typeface="Lato"/>
              <a:ea typeface="Lato"/>
              <a:cs typeface="Lato"/>
              <a:sym typeface="Lato"/>
            </a:endParaRPr>
          </a:p>
        </p:txBody>
      </p:sp>
      <p:grpSp>
        <p:nvGrpSpPr>
          <p:cNvPr id="53" name="Google Shape;928;p47">
            <a:extLst>
              <a:ext uri="{FF2B5EF4-FFF2-40B4-BE49-F238E27FC236}">
                <a16:creationId xmlns:a16="http://schemas.microsoft.com/office/drawing/2014/main" id="{4510A229-AF67-4FD7-82EC-A824BC30A51D}"/>
              </a:ext>
            </a:extLst>
          </p:cNvPr>
          <p:cNvGrpSpPr/>
          <p:nvPr/>
        </p:nvGrpSpPr>
        <p:grpSpPr>
          <a:xfrm>
            <a:off x="4743352" y="585322"/>
            <a:ext cx="432570" cy="421334"/>
            <a:chOff x="5926225" y="921350"/>
            <a:chExt cx="517800" cy="504350"/>
          </a:xfrm>
        </p:grpSpPr>
        <p:sp>
          <p:nvSpPr>
            <p:cNvPr id="54" name="Google Shape;929;p47">
              <a:extLst>
                <a:ext uri="{FF2B5EF4-FFF2-40B4-BE49-F238E27FC236}">
                  <a16:creationId xmlns:a16="http://schemas.microsoft.com/office/drawing/2014/main" id="{829F0D0C-E1A2-4691-981C-6A305F876FB9}"/>
                </a:ext>
              </a:extLst>
            </p:cNvPr>
            <p:cNvSpPr/>
            <p:nvPr/>
          </p:nvSpPr>
          <p:spPr>
            <a:xfrm>
              <a:off x="5926225" y="921350"/>
              <a:ext cx="517800" cy="504350"/>
            </a:xfrm>
            <a:custGeom>
              <a:avLst/>
              <a:gdLst/>
              <a:ahLst/>
              <a:cxnLst/>
              <a:rect l="l" t="t" r="r" b="b"/>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solidFill>
              <a:srgbClr val="FFFF00"/>
            </a:solidFill>
            <a:ln>
              <a:solidFill>
                <a:schemeClr val="bg1">
                  <a:lumMod val="6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1C232"/>
                </a:solidFill>
              </a:endParaRPr>
            </a:p>
          </p:txBody>
        </p:sp>
        <p:sp>
          <p:nvSpPr>
            <p:cNvPr id="55" name="Google Shape;930;p47">
              <a:extLst>
                <a:ext uri="{FF2B5EF4-FFF2-40B4-BE49-F238E27FC236}">
                  <a16:creationId xmlns:a16="http://schemas.microsoft.com/office/drawing/2014/main" id="{1C9A2325-54EC-4D73-A136-2AD98BE39803}"/>
                </a:ext>
              </a:extLst>
            </p:cNvPr>
            <p:cNvSpPr/>
            <p:nvPr/>
          </p:nvSpPr>
          <p:spPr>
            <a:xfrm>
              <a:off x="6016600" y="1005000"/>
              <a:ext cx="337050" cy="337050"/>
            </a:xfrm>
            <a:custGeom>
              <a:avLst/>
              <a:gdLst/>
              <a:ahLst/>
              <a:cxnLst/>
              <a:rect l="l" t="t" r="r" b="b"/>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solidFill>
              <a:srgbClr val="FFFF00"/>
            </a:solidFill>
            <a:ln>
              <a:solidFill>
                <a:schemeClr val="bg1">
                  <a:lumMod val="6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1C232"/>
                </a:solidFill>
              </a:endParaRPr>
            </a:p>
          </p:txBody>
        </p:sp>
      </p:grpSp>
      <p:pic>
        <p:nvPicPr>
          <p:cNvPr id="7" name="Picture 6" descr="A picture containing text, seat&#10;&#10;Description automatically generated">
            <a:extLst>
              <a:ext uri="{FF2B5EF4-FFF2-40B4-BE49-F238E27FC236}">
                <a16:creationId xmlns:a16="http://schemas.microsoft.com/office/drawing/2014/main" id="{E46B3216-4F41-444D-8EDC-A003B4F54981}"/>
              </a:ext>
            </a:extLst>
          </p:cNvPr>
          <p:cNvPicPr>
            <a:picLocks noChangeAspect="1"/>
          </p:cNvPicPr>
          <p:nvPr/>
        </p:nvPicPr>
        <p:blipFill>
          <a:blip r:embed="rId5"/>
          <a:stretch>
            <a:fillRect/>
          </a:stretch>
        </p:blipFill>
        <p:spPr>
          <a:xfrm>
            <a:off x="2680455" y="990600"/>
            <a:ext cx="1042372" cy="2341243"/>
          </a:xfrm>
          <a:prstGeom prst="rect">
            <a:avLst/>
          </a:prstGeom>
          <a:solidFill>
            <a:schemeClr val="bg1"/>
          </a:solidFill>
        </p:spPr>
      </p:pic>
      <p:pic>
        <p:nvPicPr>
          <p:cNvPr id="58" name="Picture 57" descr="A picture containing icon&#10;&#10;Description automatically generated">
            <a:extLst>
              <a:ext uri="{FF2B5EF4-FFF2-40B4-BE49-F238E27FC236}">
                <a16:creationId xmlns:a16="http://schemas.microsoft.com/office/drawing/2014/main" id="{421111A0-7DEA-44D9-97BC-7887285AADD6}"/>
              </a:ext>
            </a:extLst>
          </p:cNvPr>
          <p:cNvPicPr>
            <a:picLocks noChangeAspect="1"/>
          </p:cNvPicPr>
          <p:nvPr/>
        </p:nvPicPr>
        <p:blipFill>
          <a:blip r:embed="rId6"/>
          <a:stretch>
            <a:fillRect/>
          </a:stretch>
        </p:blipFill>
        <p:spPr>
          <a:xfrm>
            <a:off x="12503" y="1"/>
            <a:ext cx="747162" cy="1057328"/>
          </a:xfrm>
          <a:prstGeom prst="rect">
            <a:avLst/>
          </a:prstGeom>
        </p:spPr>
      </p:pic>
      <p:sp>
        <p:nvSpPr>
          <p:cNvPr id="59" name="Google Shape;161;p21">
            <a:extLst>
              <a:ext uri="{FF2B5EF4-FFF2-40B4-BE49-F238E27FC236}">
                <a16:creationId xmlns:a16="http://schemas.microsoft.com/office/drawing/2014/main" id="{B2177011-FB42-4785-B390-2D3EC236C0ED}"/>
              </a:ext>
            </a:extLst>
          </p:cNvPr>
          <p:cNvSpPr txBox="1">
            <a:spLocks/>
          </p:cNvSpPr>
          <p:nvPr/>
        </p:nvSpPr>
        <p:spPr>
          <a:xfrm>
            <a:off x="893700" y="125304"/>
            <a:ext cx="4683322" cy="655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1pPr>
            <a:lvl2pPr marR="0" lvl="1"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2pPr>
            <a:lvl3pPr marR="0" lvl="2"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3pPr>
            <a:lvl4pPr marR="0" lvl="3"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4pPr>
            <a:lvl5pPr marR="0" lvl="4"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5pPr>
            <a:lvl6pPr marR="0" lvl="5"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6pPr>
            <a:lvl7pPr marR="0" lvl="6"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7pPr>
            <a:lvl8pPr marR="0" lvl="7"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8pPr>
            <a:lvl9pPr marR="0" lvl="8"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9pPr>
          </a:lstStyle>
          <a:p>
            <a:r>
              <a:rPr lang="en-US" sz="2400" b="1" dirty="0">
                <a:solidFill>
                  <a:schemeClr val="bg1">
                    <a:lumMod val="50000"/>
                  </a:schemeClr>
                </a:solidFill>
                <a:latin typeface="Lato" panose="020B0604020202020204" charset="0"/>
              </a:rPr>
              <a:t>Sustainability</a:t>
            </a:r>
            <a:endParaRPr lang="en-US" sz="2400" dirty="0"/>
          </a:p>
        </p:txBody>
      </p:sp>
      <p:sp>
        <p:nvSpPr>
          <p:cNvPr id="37" name="Google Shape;161;p21">
            <a:extLst>
              <a:ext uri="{FF2B5EF4-FFF2-40B4-BE49-F238E27FC236}">
                <a16:creationId xmlns:a16="http://schemas.microsoft.com/office/drawing/2014/main" id="{64AFD494-9F81-4D86-AA87-A1FE9AEA1399}"/>
              </a:ext>
            </a:extLst>
          </p:cNvPr>
          <p:cNvSpPr txBox="1">
            <a:spLocks/>
          </p:cNvSpPr>
          <p:nvPr/>
        </p:nvSpPr>
        <p:spPr>
          <a:xfrm>
            <a:off x="2271198" y="3473136"/>
            <a:ext cx="2152777" cy="655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1pPr>
            <a:lvl2pPr marR="0" lvl="1"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2pPr>
            <a:lvl3pPr marR="0" lvl="2"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3pPr>
            <a:lvl4pPr marR="0" lvl="3"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4pPr>
            <a:lvl5pPr marR="0" lvl="4"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5pPr>
            <a:lvl6pPr marR="0" lvl="5"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6pPr>
            <a:lvl7pPr marR="0" lvl="6"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7pPr>
            <a:lvl8pPr marR="0" lvl="7"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8pPr>
            <a:lvl9pPr marR="0" lvl="8"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9pPr>
          </a:lstStyle>
          <a:p>
            <a:pPr algn="ctr"/>
            <a:r>
              <a:rPr lang="en-US" sz="1600" b="1" dirty="0" err="1">
                <a:solidFill>
                  <a:schemeClr val="bg1">
                    <a:lumMod val="50000"/>
                  </a:schemeClr>
                </a:solidFill>
                <a:latin typeface="Lato" panose="020B0604020202020204" charset="0"/>
              </a:rPr>
              <a:t>Harbanosh</a:t>
            </a:r>
            <a:r>
              <a:rPr lang="en-US" sz="1600" b="1" dirty="0">
                <a:solidFill>
                  <a:schemeClr val="bg1">
                    <a:lumMod val="50000"/>
                  </a:schemeClr>
                </a:solidFill>
                <a:latin typeface="Lato" panose="020B0604020202020204" charset="0"/>
              </a:rPr>
              <a:t> - </a:t>
            </a:r>
            <a:r>
              <a:rPr lang="en-US" sz="1600" b="1" dirty="0" err="1">
                <a:solidFill>
                  <a:schemeClr val="bg1">
                    <a:lumMod val="50000"/>
                  </a:schemeClr>
                </a:solidFill>
                <a:latin typeface="Lato" panose="020B0604020202020204" charset="0"/>
              </a:rPr>
              <a:t>Aloroba</a:t>
            </a:r>
            <a:endParaRPr lang="en-US" sz="1600" b="1" dirty="0">
              <a:solidFill>
                <a:schemeClr val="bg1">
                  <a:lumMod val="50000"/>
                </a:schemeClr>
              </a:solidFill>
              <a:latin typeface="Lato" panose="020B0604020202020204" charset="0"/>
            </a:endParaRPr>
          </a:p>
          <a:p>
            <a:pPr algn="ctr"/>
            <a:r>
              <a:rPr lang="en-US" sz="1600" b="1" dirty="0">
                <a:solidFill>
                  <a:schemeClr val="bg1">
                    <a:lumMod val="50000"/>
                  </a:schemeClr>
                </a:solidFill>
                <a:latin typeface="Lato" panose="020B0604020202020204" charset="0"/>
              </a:rPr>
              <a:t> water station</a:t>
            </a:r>
            <a:endParaRPr lang="en-US" sz="1600" dirty="0"/>
          </a:p>
        </p:txBody>
      </p:sp>
      <p:graphicFrame>
        <p:nvGraphicFramePr>
          <p:cNvPr id="3" name="Table 2">
            <a:extLst>
              <a:ext uri="{FF2B5EF4-FFF2-40B4-BE49-F238E27FC236}">
                <a16:creationId xmlns:a16="http://schemas.microsoft.com/office/drawing/2014/main" id="{A6E7322E-FE18-4073-9CB6-F2D112432A94}"/>
              </a:ext>
            </a:extLst>
          </p:cNvPr>
          <p:cNvGraphicFramePr>
            <a:graphicFrameLocks noGrp="1"/>
          </p:cNvGraphicFramePr>
          <p:nvPr>
            <p:extLst>
              <p:ext uri="{D42A27DB-BD31-4B8C-83A1-F6EECF244321}">
                <p14:modId xmlns:p14="http://schemas.microsoft.com/office/powerpoint/2010/main" val="3619704951"/>
              </p:ext>
            </p:extLst>
          </p:nvPr>
        </p:nvGraphicFramePr>
        <p:xfrm>
          <a:off x="5916488" y="813573"/>
          <a:ext cx="2771621" cy="762000"/>
        </p:xfrm>
        <a:graphic>
          <a:graphicData uri="http://schemas.openxmlformats.org/drawingml/2006/table">
            <a:tbl>
              <a:tblPr>
                <a:tableStyleId>{C98665B7-6574-423E-A4B5-A6C020D860FF}</a:tableStyleId>
              </a:tblPr>
              <a:tblGrid>
                <a:gridCol w="2009954">
                  <a:extLst>
                    <a:ext uri="{9D8B030D-6E8A-4147-A177-3AD203B41FA5}">
                      <a16:colId xmlns:a16="http://schemas.microsoft.com/office/drawing/2014/main" val="3692831216"/>
                    </a:ext>
                  </a:extLst>
                </a:gridCol>
                <a:gridCol w="761667">
                  <a:extLst>
                    <a:ext uri="{9D8B030D-6E8A-4147-A177-3AD203B41FA5}">
                      <a16:colId xmlns:a16="http://schemas.microsoft.com/office/drawing/2014/main" val="1370387213"/>
                    </a:ext>
                  </a:extLst>
                </a:gridCol>
              </a:tblGrid>
              <a:tr h="190500">
                <a:tc>
                  <a:txBody>
                    <a:bodyPr/>
                    <a:lstStyle/>
                    <a:p>
                      <a:pPr algn="l" fontAlgn="b"/>
                      <a:r>
                        <a:rPr lang="en-US" sz="1100" u="none" strike="noStrike">
                          <a:effectLst/>
                        </a:rPr>
                        <a:t># of solar panel</a:t>
                      </a:r>
                      <a:endParaRPr lang="en-US" sz="1100" b="0" i="0" u="none" strike="noStrike">
                        <a:solidFill>
                          <a:srgbClr val="000000"/>
                        </a:solidFill>
                        <a:effectLst/>
                        <a:latin typeface="Calibri" panose="020F0502020204030204" pitchFamily="34" charset="0"/>
                      </a:endParaRPr>
                    </a:p>
                  </a:txBody>
                  <a:tcPr marL="9525" marR="9525" marT="9525" marB="0" anchor="b">
                    <a:solidFill>
                      <a:schemeClr val="bg2">
                        <a:lumMod val="60000"/>
                        <a:lumOff val="40000"/>
                      </a:schemeClr>
                    </a:solidFill>
                  </a:tcPr>
                </a:tc>
                <a:tc>
                  <a:txBody>
                    <a:bodyPr/>
                    <a:lstStyle/>
                    <a:p>
                      <a:pPr algn="ctr" fontAlgn="b"/>
                      <a:r>
                        <a:rPr lang="en-US" sz="1100" u="none" strike="noStrike" dirty="0">
                          <a:effectLst/>
                        </a:rPr>
                        <a:t>180</a:t>
                      </a:r>
                      <a:endParaRPr lang="en-US" sz="1100" b="0" i="0" u="none" strike="noStrike" dirty="0">
                        <a:solidFill>
                          <a:srgbClr val="000000"/>
                        </a:solidFill>
                        <a:effectLst/>
                        <a:latin typeface="Calibri" panose="020F0502020204030204" pitchFamily="34" charset="0"/>
                      </a:endParaRPr>
                    </a:p>
                  </a:txBody>
                  <a:tcPr marL="9525" marR="9525" marT="9525" marB="0" anchor="b">
                    <a:solidFill>
                      <a:schemeClr val="bg2">
                        <a:lumMod val="60000"/>
                        <a:lumOff val="40000"/>
                      </a:schemeClr>
                    </a:solidFill>
                  </a:tcPr>
                </a:tc>
                <a:extLst>
                  <a:ext uri="{0D108BD9-81ED-4DB2-BD59-A6C34878D82A}">
                    <a16:rowId xmlns:a16="http://schemas.microsoft.com/office/drawing/2014/main" val="2683735324"/>
                  </a:ext>
                </a:extLst>
              </a:tr>
              <a:tr h="190500">
                <a:tc>
                  <a:txBody>
                    <a:bodyPr/>
                    <a:lstStyle/>
                    <a:p>
                      <a:pPr algn="l" fontAlgn="b"/>
                      <a:r>
                        <a:rPr lang="en-US" sz="1100" u="none" strike="noStrike" dirty="0">
                          <a:effectLst/>
                        </a:rPr>
                        <a:t>Solar Panel </a:t>
                      </a:r>
                      <a:r>
                        <a:rPr lang="en-US" sz="1100" u="none" strike="noStrike" dirty="0" err="1">
                          <a:effectLst/>
                        </a:rPr>
                        <a:t>Uint</a:t>
                      </a:r>
                      <a:r>
                        <a:rPr lang="en-US" sz="1100" u="none" strike="noStrike" dirty="0">
                          <a:effectLst/>
                        </a:rPr>
                        <a:t> Capacity</a:t>
                      </a:r>
                      <a:endParaRPr lang="en-US"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100" u="none" strike="noStrike" dirty="0">
                          <a:effectLst/>
                        </a:rPr>
                        <a:t>400 w</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631357538"/>
                  </a:ext>
                </a:extLst>
              </a:tr>
              <a:tr h="190500">
                <a:tc>
                  <a:txBody>
                    <a:bodyPr/>
                    <a:lstStyle/>
                    <a:p>
                      <a:pPr algn="l" fontAlgn="b"/>
                      <a:r>
                        <a:rPr lang="en-US" sz="1100" u="none" strike="noStrike">
                          <a:effectLst/>
                        </a:rPr>
                        <a:t>Total Capacity Of The System</a:t>
                      </a:r>
                      <a:endParaRPr lang="en-US" sz="1100" b="0" i="0" u="none" strike="noStrike">
                        <a:solidFill>
                          <a:srgbClr val="000000"/>
                        </a:solidFill>
                        <a:effectLst/>
                        <a:latin typeface="Calibri" panose="020F0502020204030204" pitchFamily="34" charset="0"/>
                      </a:endParaRPr>
                    </a:p>
                  </a:txBody>
                  <a:tcPr marL="9525" marR="9525" marT="9525" marB="0" anchor="b">
                    <a:solidFill>
                      <a:schemeClr val="bg2">
                        <a:lumMod val="60000"/>
                        <a:lumOff val="40000"/>
                      </a:schemeClr>
                    </a:solidFill>
                  </a:tcPr>
                </a:tc>
                <a:tc>
                  <a:txBody>
                    <a:bodyPr/>
                    <a:lstStyle/>
                    <a:p>
                      <a:pPr algn="ctr" fontAlgn="b"/>
                      <a:r>
                        <a:rPr lang="en-US" sz="1100" u="none" strike="noStrike" dirty="0">
                          <a:effectLst/>
                        </a:rPr>
                        <a:t>72 kw</a:t>
                      </a:r>
                      <a:endParaRPr lang="en-US" sz="1100" b="0" i="0" u="none" strike="noStrike" dirty="0">
                        <a:solidFill>
                          <a:srgbClr val="000000"/>
                        </a:solidFill>
                        <a:effectLst/>
                        <a:latin typeface="Calibri" panose="020F0502020204030204" pitchFamily="34" charset="0"/>
                      </a:endParaRPr>
                    </a:p>
                  </a:txBody>
                  <a:tcPr marL="9525" marR="9525" marT="9525" marB="0" anchor="b">
                    <a:solidFill>
                      <a:schemeClr val="bg2">
                        <a:lumMod val="60000"/>
                        <a:lumOff val="40000"/>
                      </a:schemeClr>
                    </a:solidFill>
                  </a:tcPr>
                </a:tc>
                <a:extLst>
                  <a:ext uri="{0D108BD9-81ED-4DB2-BD59-A6C34878D82A}">
                    <a16:rowId xmlns:a16="http://schemas.microsoft.com/office/drawing/2014/main" val="825731290"/>
                  </a:ext>
                </a:extLst>
              </a:tr>
              <a:tr h="190500">
                <a:tc>
                  <a:txBody>
                    <a:bodyPr/>
                    <a:lstStyle/>
                    <a:p>
                      <a:pPr algn="l" fontAlgn="b"/>
                      <a:r>
                        <a:rPr lang="en-US" sz="1100" u="none" strike="noStrike">
                          <a:effectLst/>
                        </a:rPr>
                        <a:t>Inverter Capacity</a:t>
                      </a:r>
                      <a:endParaRPr lang="en-US" sz="11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100" u="none" strike="noStrike" dirty="0">
                          <a:effectLst/>
                        </a:rPr>
                        <a:t>55 kw</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2028617"/>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12" name="Picture 11" descr="A picture containing icon&#10;&#10;Description automatically generated">
            <a:extLst>
              <a:ext uri="{FF2B5EF4-FFF2-40B4-BE49-F238E27FC236}">
                <a16:creationId xmlns:a16="http://schemas.microsoft.com/office/drawing/2014/main" id="{3B0C4431-EFEB-42C7-8BDF-BCAA094971E4}"/>
              </a:ext>
            </a:extLst>
          </p:cNvPr>
          <p:cNvPicPr>
            <a:picLocks noChangeAspect="1"/>
          </p:cNvPicPr>
          <p:nvPr/>
        </p:nvPicPr>
        <p:blipFill>
          <a:blip r:embed="rId3"/>
          <a:stretch>
            <a:fillRect/>
          </a:stretch>
        </p:blipFill>
        <p:spPr>
          <a:xfrm>
            <a:off x="12503" y="1"/>
            <a:ext cx="747162" cy="1057328"/>
          </a:xfrm>
          <a:prstGeom prst="rect">
            <a:avLst/>
          </a:prstGeom>
        </p:spPr>
      </p:pic>
      <p:pic>
        <p:nvPicPr>
          <p:cNvPr id="5" name="Picture 4">
            <a:extLst>
              <a:ext uri="{FF2B5EF4-FFF2-40B4-BE49-F238E27FC236}">
                <a16:creationId xmlns:a16="http://schemas.microsoft.com/office/drawing/2014/main" id="{170DF47C-801C-47FF-B1CF-ABAC1D74EAAB}"/>
              </a:ext>
            </a:extLst>
          </p:cNvPr>
          <p:cNvPicPr>
            <a:picLocks noChangeAspect="1"/>
          </p:cNvPicPr>
          <p:nvPr/>
        </p:nvPicPr>
        <p:blipFill>
          <a:blip r:embed="rId4"/>
          <a:stretch>
            <a:fillRect/>
          </a:stretch>
        </p:blipFill>
        <p:spPr>
          <a:xfrm>
            <a:off x="3423758" y="288850"/>
            <a:ext cx="5449503" cy="4565800"/>
          </a:xfrm>
          <a:prstGeom prst="rect">
            <a:avLst/>
          </a:prstGeom>
        </p:spPr>
      </p:pic>
      <p:sp>
        <p:nvSpPr>
          <p:cNvPr id="2" name="Freeform: Shape 1">
            <a:extLst>
              <a:ext uri="{FF2B5EF4-FFF2-40B4-BE49-F238E27FC236}">
                <a16:creationId xmlns:a16="http://schemas.microsoft.com/office/drawing/2014/main" id="{36A3311C-0B97-4C6D-9E52-B4296893AF59}"/>
              </a:ext>
            </a:extLst>
          </p:cNvPr>
          <p:cNvSpPr/>
          <p:nvPr/>
        </p:nvSpPr>
        <p:spPr>
          <a:xfrm>
            <a:off x="6039257" y="4376849"/>
            <a:ext cx="326472" cy="319526"/>
          </a:xfrm>
          <a:custGeom>
            <a:avLst/>
            <a:gdLst>
              <a:gd name="connsiteX0" fmla="*/ 68580 w 358140"/>
              <a:gd name="connsiteY0" fmla="*/ 350520 h 350520"/>
              <a:gd name="connsiteX1" fmla="*/ 358140 w 358140"/>
              <a:gd name="connsiteY1" fmla="*/ 312420 h 350520"/>
              <a:gd name="connsiteX2" fmla="*/ 289560 w 358140"/>
              <a:gd name="connsiteY2" fmla="*/ 0 h 350520"/>
              <a:gd name="connsiteX3" fmla="*/ 0 w 358140"/>
              <a:gd name="connsiteY3" fmla="*/ 68580 h 350520"/>
              <a:gd name="connsiteX4" fmla="*/ 68580 w 358140"/>
              <a:gd name="connsiteY4" fmla="*/ 350520 h 35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140" h="350520">
                <a:moveTo>
                  <a:pt x="68580" y="350520"/>
                </a:moveTo>
                <a:lnTo>
                  <a:pt x="358140" y="312420"/>
                </a:lnTo>
                <a:lnTo>
                  <a:pt x="289560" y="0"/>
                </a:lnTo>
                <a:lnTo>
                  <a:pt x="0" y="68580"/>
                </a:lnTo>
                <a:lnTo>
                  <a:pt x="68580" y="350520"/>
                </a:lnTo>
                <a:close/>
              </a:path>
            </a:pathLst>
          </a:cu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reeform: Shape 3">
            <a:extLst>
              <a:ext uri="{FF2B5EF4-FFF2-40B4-BE49-F238E27FC236}">
                <a16:creationId xmlns:a16="http://schemas.microsoft.com/office/drawing/2014/main" id="{8D7F655C-13BD-4979-B5B1-E1504569C096}"/>
              </a:ext>
            </a:extLst>
          </p:cNvPr>
          <p:cNvSpPr/>
          <p:nvPr/>
        </p:nvSpPr>
        <p:spPr>
          <a:xfrm>
            <a:off x="4880285" y="2323971"/>
            <a:ext cx="1293732" cy="136030"/>
          </a:xfrm>
          <a:custGeom>
            <a:avLst/>
            <a:gdLst>
              <a:gd name="connsiteX0" fmla="*/ 1419225 w 1419225"/>
              <a:gd name="connsiteY0" fmla="*/ 85725 h 149225"/>
              <a:gd name="connsiteX1" fmla="*/ 1412875 w 1419225"/>
              <a:gd name="connsiteY1" fmla="*/ 149225 h 149225"/>
              <a:gd name="connsiteX2" fmla="*/ 714375 w 1419225"/>
              <a:gd name="connsiteY2" fmla="*/ 82550 h 149225"/>
              <a:gd name="connsiteX3" fmla="*/ 282575 w 1419225"/>
              <a:gd name="connsiteY3" fmla="*/ 47625 h 149225"/>
              <a:gd name="connsiteX4" fmla="*/ 12700 w 1419225"/>
              <a:gd name="connsiteY4" fmla="*/ 66675 h 149225"/>
              <a:gd name="connsiteX5" fmla="*/ 0 w 1419225"/>
              <a:gd name="connsiteY5" fmla="*/ 9525 h 149225"/>
              <a:gd name="connsiteX6" fmla="*/ 349250 w 1419225"/>
              <a:gd name="connsiteY6" fmla="*/ 0 h 149225"/>
              <a:gd name="connsiteX7" fmla="*/ 749300 w 1419225"/>
              <a:gd name="connsiteY7" fmla="*/ 41275 h 149225"/>
              <a:gd name="connsiteX8" fmla="*/ 1419225 w 1419225"/>
              <a:gd name="connsiteY8" fmla="*/ 85725 h 149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9225" h="149225">
                <a:moveTo>
                  <a:pt x="1419225" y="85725"/>
                </a:moveTo>
                <a:lnTo>
                  <a:pt x="1412875" y="149225"/>
                </a:lnTo>
                <a:lnTo>
                  <a:pt x="714375" y="82550"/>
                </a:lnTo>
                <a:lnTo>
                  <a:pt x="282575" y="47625"/>
                </a:lnTo>
                <a:lnTo>
                  <a:pt x="12700" y="66675"/>
                </a:lnTo>
                <a:lnTo>
                  <a:pt x="0" y="9525"/>
                </a:lnTo>
                <a:lnTo>
                  <a:pt x="349250" y="0"/>
                </a:lnTo>
                <a:lnTo>
                  <a:pt x="749300" y="41275"/>
                </a:lnTo>
                <a:lnTo>
                  <a:pt x="1419225" y="85725"/>
                </a:lnTo>
                <a:close/>
              </a:path>
            </a:pathLst>
          </a:custGeom>
          <a:solidFill>
            <a:schemeClr val="accent4">
              <a:alpha val="48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8019CD4A-7267-453E-82C2-17898A72C336}"/>
              </a:ext>
            </a:extLst>
          </p:cNvPr>
          <p:cNvSpPr/>
          <p:nvPr/>
        </p:nvSpPr>
        <p:spPr>
          <a:xfrm>
            <a:off x="4833749" y="724665"/>
            <a:ext cx="492024" cy="581746"/>
          </a:xfrm>
          <a:custGeom>
            <a:avLst/>
            <a:gdLst>
              <a:gd name="connsiteX0" fmla="*/ 269875 w 539750"/>
              <a:gd name="connsiteY0" fmla="*/ 0 h 638175"/>
              <a:gd name="connsiteX1" fmla="*/ 269875 w 539750"/>
              <a:gd name="connsiteY1" fmla="*/ 0 h 638175"/>
              <a:gd name="connsiteX2" fmla="*/ 320675 w 539750"/>
              <a:gd name="connsiteY2" fmla="*/ 9525 h 638175"/>
              <a:gd name="connsiteX3" fmla="*/ 336550 w 539750"/>
              <a:gd name="connsiteY3" fmla="*/ 12700 h 638175"/>
              <a:gd name="connsiteX4" fmla="*/ 539750 w 539750"/>
              <a:gd name="connsiteY4" fmla="*/ 104775 h 638175"/>
              <a:gd name="connsiteX5" fmla="*/ 514350 w 539750"/>
              <a:gd name="connsiteY5" fmla="*/ 114300 h 638175"/>
              <a:gd name="connsiteX6" fmla="*/ 327025 w 539750"/>
              <a:gd name="connsiteY6" fmla="*/ 615950 h 638175"/>
              <a:gd name="connsiteX7" fmla="*/ 307975 w 539750"/>
              <a:gd name="connsiteY7" fmla="*/ 638175 h 638175"/>
              <a:gd name="connsiteX8" fmla="*/ 180975 w 539750"/>
              <a:gd name="connsiteY8" fmla="*/ 587375 h 638175"/>
              <a:gd name="connsiteX9" fmla="*/ 0 w 539750"/>
              <a:gd name="connsiteY9" fmla="*/ 527050 h 638175"/>
              <a:gd name="connsiteX10" fmla="*/ 269875 w 539750"/>
              <a:gd name="connsiteY10" fmla="*/ 0 h 63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9750" h="638175">
                <a:moveTo>
                  <a:pt x="269875" y="0"/>
                </a:moveTo>
                <a:lnTo>
                  <a:pt x="269875" y="0"/>
                </a:lnTo>
                <a:cubicBezTo>
                  <a:pt x="336695" y="6075"/>
                  <a:pt x="281163" y="-2329"/>
                  <a:pt x="320675" y="9525"/>
                </a:cubicBezTo>
                <a:cubicBezTo>
                  <a:pt x="325844" y="11076"/>
                  <a:pt x="336550" y="12700"/>
                  <a:pt x="336550" y="12700"/>
                </a:cubicBezTo>
                <a:lnTo>
                  <a:pt x="539750" y="104775"/>
                </a:lnTo>
                <a:lnTo>
                  <a:pt x="514350" y="114300"/>
                </a:lnTo>
                <a:lnTo>
                  <a:pt x="327025" y="615950"/>
                </a:lnTo>
                <a:lnTo>
                  <a:pt x="307975" y="638175"/>
                </a:lnTo>
                <a:lnTo>
                  <a:pt x="180975" y="587375"/>
                </a:lnTo>
                <a:lnTo>
                  <a:pt x="0" y="527050"/>
                </a:lnTo>
                <a:lnTo>
                  <a:pt x="269875" y="0"/>
                </a:lnTo>
                <a:close/>
              </a:path>
            </a:pathLst>
          </a:custGeom>
          <a:solidFill>
            <a:schemeClr val="accent3">
              <a:alpha val="49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9" name="Google Shape;440;p39">
            <a:extLst>
              <a:ext uri="{FF2B5EF4-FFF2-40B4-BE49-F238E27FC236}">
                <a16:creationId xmlns:a16="http://schemas.microsoft.com/office/drawing/2014/main" id="{354A15B7-B16E-457C-970A-AF95BFB346F4}"/>
              </a:ext>
            </a:extLst>
          </p:cNvPr>
          <p:cNvSpPr/>
          <p:nvPr/>
        </p:nvSpPr>
        <p:spPr>
          <a:xfrm rot="8100000">
            <a:off x="5995008" y="3359940"/>
            <a:ext cx="305145" cy="305145"/>
          </a:xfrm>
          <a:prstGeom prst="teardrop">
            <a:avLst>
              <a:gd name="adj" fmla="val 100000"/>
            </a:avLst>
          </a:prstGeom>
          <a:solidFill>
            <a:srgbClr val="00B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41;p39">
            <a:extLst>
              <a:ext uri="{FF2B5EF4-FFF2-40B4-BE49-F238E27FC236}">
                <a16:creationId xmlns:a16="http://schemas.microsoft.com/office/drawing/2014/main" id="{4B8B6469-93A6-4431-BAD3-0E90F07A3E8A}"/>
              </a:ext>
            </a:extLst>
          </p:cNvPr>
          <p:cNvSpPr/>
          <p:nvPr/>
        </p:nvSpPr>
        <p:spPr>
          <a:xfrm rot="10800000" flipH="1">
            <a:off x="6089043" y="3463873"/>
            <a:ext cx="122242" cy="122242"/>
          </a:xfrm>
          <a:prstGeom prst="ellipse">
            <a:avLst/>
          </a:prstGeom>
          <a:solidFill>
            <a:schemeClr val="l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600" dirty="0">
              <a:solidFill>
                <a:schemeClr val="dk2"/>
              </a:solidFill>
              <a:latin typeface="Lato"/>
              <a:ea typeface="Lato"/>
              <a:cs typeface="Lato"/>
              <a:sym typeface="Lato"/>
            </a:endParaRPr>
          </a:p>
        </p:txBody>
      </p:sp>
      <p:sp>
        <p:nvSpPr>
          <p:cNvPr id="11" name="Google Shape;448;p39">
            <a:extLst>
              <a:ext uri="{FF2B5EF4-FFF2-40B4-BE49-F238E27FC236}">
                <a16:creationId xmlns:a16="http://schemas.microsoft.com/office/drawing/2014/main" id="{234240A1-6647-4710-A9A2-8B714C79E114}"/>
              </a:ext>
            </a:extLst>
          </p:cNvPr>
          <p:cNvSpPr txBox="1"/>
          <p:nvPr/>
        </p:nvSpPr>
        <p:spPr>
          <a:xfrm>
            <a:off x="6372143" y="3463873"/>
            <a:ext cx="1172654" cy="147951"/>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err="1">
                <a:solidFill>
                  <a:schemeClr val="tx2">
                    <a:lumMod val="25000"/>
                  </a:schemeClr>
                </a:solidFill>
                <a:highlight>
                  <a:srgbClr val="33CC33"/>
                </a:highlight>
                <a:latin typeface="Lato"/>
                <a:ea typeface="Lato"/>
                <a:cs typeface="Lato"/>
                <a:sym typeface="Lato"/>
              </a:rPr>
              <a:t>Aloroba</a:t>
            </a:r>
            <a:r>
              <a:rPr lang="en-US" sz="900" b="1" dirty="0">
                <a:solidFill>
                  <a:schemeClr val="tx2">
                    <a:lumMod val="25000"/>
                  </a:schemeClr>
                </a:solidFill>
                <a:highlight>
                  <a:srgbClr val="33CC33"/>
                </a:highlight>
                <a:latin typeface="Lato"/>
                <a:ea typeface="Lato"/>
                <a:cs typeface="Lato"/>
                <a:sym typeface="Lato"/>
              </a:rPr>
              <a:t> water station</a:t>
            </a:r>
          </a:p>
        </p:txBody>
      </p:sp>
      <p:sp>
        <p:nvSpPr>
          <p:cNvPr id="13" name="Google Shape;448;p39">
            <a:extLst>
              <a:ext uri="{FF2B5EF4-FFF2-40B4-BE49-F238E27FC236}">
                <a16:creationId xmlns:a16="http://schemas.microsoft.com/office/drawing/2014/main" id="{A8625A31-3A96-4DDD-B440-E1259A26836B}"/>
              </a:ext>
            </a:extLst>
          </p:cNvPr>
          <p:cNvSpPr txBox="1"/>
          <p:nvPr/>
        </p:nvSpPr>
        <p:spPr>
          <a:xfrm>
            <a:off x="5764658" y="2180699"/>
            <a:ext cx="1172654" cy="147951"/>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a:solidFill>
                  <a:schemeClr val="tx2">
                    <a:lumMod val="25000"/>
                  </a:schemeClr>
                </a:solidFill>
                <a:highlight>
                  <a:srgbClr val="FF9715"/>
                </a:highlight>
                <a:latin typeface="Lato"/>
                <a:ea typeface="Lato"/>
                <a:cs typeface="Lato"/>
                <a:sym typeface="Lato"/>
              </a:rPr>
              <a:t>Al Sika camp</a:t>
            </a:r>
          </a:p>
        </p:txBody>
      </p:sp>
      <p:sp>
        <p:nvSpPr>
          <p:cNvPr id="14" name="Google Shape;448;p39">
            <a:extLst>
              <a:ext uri="{FF2B5EF4-FFF2-40B4-BE49-F238E27FC236}">
                <a16:creationId xmlns:a16="http://schemas.microsoft.com/office/drawing/2014/main" id="{F1A0CBE8-B28F-44AF-8DBD-893343B1EA46}"/>
              </a:ext>
            </a:extLst>
          </p:cNvPr>
          <p:cNvSpPr txBox="1"/>
          <p:nvPr/>
        </p:nvSpPr>
        <p:spPr>
          <a:xfrm>
            <a:off x="5325773" y="832115"/>
            <a:ext cx="1172654" cy="147951"/>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a:solidFill>
                  <a:schemeClr val="tx2">
                    <a:lumMod val="25000"/>
                  </a:schemeClr>
                </a:solidFill>
                <a:highlight>
                  <a:srgbClr val="F20253"/>
                </a:highlight>
                <a:latin typeface="Lato"/>
                <a:ea typeface="Lato"/>
                <a:cs typeface="Lato"/>
                <a:sym typeface="Lato"/>
              </a:rPr>
              <a:t>Al madrasa camp</a:t>
            </a:r>
          </a:p>
        </p:txBody>
      </p:sp>
      <p:sp>
        <p:nvSpPr>
          <p:cNvPr id="15" name="Google Shape;448;p39">
            <a:extLst>
              <a:ext uri="{FF2B5EF4-FFF2-40B4-BE49-F238E27FC236}">
                <a16:creationId xmlns:a16="http://schemas.microsoft.com/office/drawing/2014/main" id="{7B9D55FD-E876-4E77-967A-F675D7E55A78}"/>
              </a:ext>
            </a:extLst>
          </p:cNvPr>
          <p:cNvSpPr txBox="1"/>
          <p:nvPr/>
        </p:nvSpPr>
        <p:spPr>
          <a:xfrm>
            <a:off x="6148509" y="4290312"/>
            <a:ext cx="1172654" cy="147951"/>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err="1">
                <a:solidFill>
                  <a:schemeClr val="tx2">
                    <a:lumMod val="25000"/>
                  </a:schemeClr>
                </a:solidFill>
                <a:highlight>
                  <a:srgbClr val="2185C5"/>
                </a:highlight>
                <a:latin typeface="Lato"/>
                <a:ea typeface="Lato"/>
                <a:cs typeface="Lato"/>
                <a:sym typeface="Lato"/>
              </a:rPr>
              <a:t>Altalal</a:t>
            </a:r>
            <a:r>
              <a:rPr lang="en-US" sz="900" b="1" dirty="0">
                <a:solidFill>
                  <a:schemeClr val="tx2">
                    <a:lumMod val="25000"/>
                  </a:schemeClr>
                </a:solidFill>
                <a:highlight>
                  <a:srgbClr val="2185C5"/>
                </a:highlight>
                <a:latin typeface="Lato"/>
                <a:ea typeface="Lato"/>
                <a:cs typeface="Lato"/>
                <a:sym typeface="Lato"/>
              </a:rPr>
              <a:t> camp</a:t>
            </a:r>
          </a:p>
        </p:txBody>
      </p:sp>
      <p:sp>
        <p:nvSpPr>
          <p:cNvPr id="16" name="Google Shape;161;p21">
            <a:extLst>
              <a:ext uri="{FF2B5EF4-FFF2-40B4-BE49-F238E27FC236}">
                <a16:creationId xmlns:a16="http://schemas.microsoft.com/office/drawing/2014/main" id="{6AB9AACE-A934-48C0-AED0-ED5EFE402D5E}"/>
              </a:ext>
            </a:extLst>
          </p:cNvPr>
          <p:cNvSpPr txBox="1">
            <a:spLocks/>
          </p:cNvSpPr>
          <p:nvPr/>
        </p:nvSpPr>
        <p:spPr>
          <a:xfrm>
            <a:off x="759263" y="-12352"/>
            <a:ext cx="2375639" cy="1057327"/>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1pPr>
            <a:lvl2pPr marR="0" lvl="1"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2pPr>
            <a:lvl3pPr marR="0" lvl="2"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3pPr>
            <a:lvl4pPr marR="0" lvl="3"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4pPr>
            <a:lvl5pPr marR="0" lvl="4"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5pPr>
            <a:lvl6pPr marR="0" lvl="5"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6pPr>
            <a:lvl7pPr marR="0" lvl="6"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7pPr>
            <a:lvl8pPr marR="0" lvl="7"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8pPr>
            <a:lvl9pPr marR="0" lvl="8"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9pPr>
          </a:lstStyle>
          <a:p>
            <a:pPr algn="ctr"/>
            <a:r>
              <a:rPr lang="en-US" sz="2400" b="1" dirty="0" err="1">
                <a:solidFill>
                  <a:schemeClr val="bg1">
                    <a:lumMod val="50000"/>
                  </a:schemeClr>
                </a:solidFill>
                <a:latin typeface="Lato" panose="020B0604020202020204" charset="0"/>
              </a:rPr>
              <a:t>Harbanosh</a:t>
            </a:r>
            <a:endParaRPr lang="en-US" sz="2400" b="1" dirty="0">
              <a:solidFill>
                <a:schemeClr val="bg1">
                  <a:lumMod val="50000"/>
                </a:schemeClr>
              </a:solidFill>
              <a:latin typeface="Lato" panose="020B0604020202020204" charset="0"/>
            </a:endParaRPr>
          </a:p>
          <a:p>
            <a:pPr algn="ctr"/>
            <a:r>
              <a:rPr lang="en-US" sz="2400" b="1" dirty="0">
                <a:solidFill>
                  <a:schemeClr val="bg1">
                    <a:lumMod val="50000"/>
                  </a:schemeClr>
                </a:solidFill>
                <a:latin typeface="Lato" panose="020B0604020202020204" charset="0"/>
              </a:rPr>
              <a:t>Water network</a:t>
            </a:r>
            <a:endParaRPr lang="en-US" sz="2400" dirty="0"/>
          </a:p>
        </p:txBody>
      </p:sp>
      <p:graphicFrame>
        <p:nvGraphicFramePr>
          <p:cNvPr id="8" name="Table 17">
            <a:extLst>
              <a:ext uri="{FF2B5EF4-FFF2-40B4-BE49-F238E27FC236}">
                <a16:creationId xmlns:a16="http://schemas.microsoft.com/office/drawing/2014/main" id="{758C64C2-36CD-45E5-8349-A35AB4529DC2}"/>
              </a:ext>
            </a:extLst>
          </p:cNvPr>
          <p:cNvGraphicFramePr>
            <a:graphicFrameLocks noGrp="1"/>
          </p:cNvGraphicFramePr>
          <p:nvPr>
            <p:extLst>
              <p:ext uri="{D42A27DB-BD31-4B8C-83A1-F6EECF244321}">
                <p14:modId xmlns:p14="http://schemas.microsoft.com/office/powerpoint/2010/main" val="170199050"/>
              </p:ext>
            </p:extLst>
          </p:nvPr>
        </p:nvGraphicFramePr>
        <p:xfrm>
          <a:off x="106494" y="1815666"/>
          <a:ext cx="3243376" cy="1527445"/>
        </p:xfrm>
        <a:graphic>
          <a:graphicData uri="http://schemas.openxmlformats.org/drawingml/2006/table">
            <a:tbl>
              <a:tblPr firstRow="1" bandRow="1">
                <a:tableStyleId>{C98665B7-6574-423E-A4B5-A6C020D860FF}</a:tableStyleId>
              </a:tblPr>
              <a:tblGrid>
                <a:gridCol w="781529">
                  <a:extLst>
                    <a:ext uri="{9D8B030D-6E8A-4147-A177-3AD203B41FA5}">
                      <a16:colId xmlns:a16="http://schemas.microsoft.com/office/drawing/2014/main" val="1847997013"/>
                    </a:ext>
                  </a:extLst>
                </a:gridCol>
                <a:gridCol w="1987062">
                  <a:extLst>
                    <a:ext uri="{9D8B030D-6E8A-4147-A177-3AD203B41FA5}">
                      <a16:colId xmlns:a16="http://schemas.microsoft.com/office/drawing/2014/main" val="2957028660"/>
                    </a:ext>
                  </a:extLst>
                </a:gridCol>
                <a:gridCol w="474785">
                  <a:extLst>
                    <a:ext uri="{9D8B030D-6E8A-4147-A177-3AD203B41FA5}">
                      <a16:colId xmlns:a16="http://schemas.microsoft.com/office/drawing/2014/main" val="1722941963"/>
                    </a:ext>
                  </a:extLst>
                </a:gridCol>
              </a:tblGrid>
              <a:tr h="216805">
                <a:tc>
                  <a:txBody>
                    <a:bodyPr/>
                    <a:lstStyle/>
                    <a:p>
                      <a:r>
                        <a:rPr lang="en-US" sz="800" b="1" dirty="0"/>
                        <a:t>Camp </a:t>
                      </a:r>
                    </a:p>
                  </a:txBody>
                  <a:tcPr>
                    <a:solidFill>
                      <a:schemeClr val="accent2">
                        <a:lumMod val="60000"/>
                        <a:lumOff val="40000"/>
                      </a:schemeClr>
                    </a:solidFill>
                  </a:tcPr>
                </a:tc>
                <a:tc>
                  <a:txBody>
                    <a:bodyPr/>
                    <a:lstStyle/>
                    <a:p>
                      <a:r>
                        <a:rPr lang="en-US" sz="800" b="1" dirty="0"/>
                        <a:t>Location</a:t>
                      </a:r>
                    </a:p>
                  </a:txBody>
                  <a:tcPr>
                    <a:solidFill>
                      <a:schemeClr val="accent2">
                        <a:lumMod val="60000"/>
                        <a:lumOff val="40000"/>
                      </a:schemeClr>
                    </a:solidFill>
                  </a:tcPr>
                </a:tc>
                <a:tc>
                  <a:txBody>
                    <a:bodyPr/>
                    <a:lstStyle/>
                    <a:p>
                      <a:r>
                        <a:rPr lang="en-US" sz="800" b="1" dirty="0"/>
                        <a:t>BNFs</a:t>
                      </a:r>
                    </a:p>
                  </a:txBody>
                  <a:tcPr>
                    <a:solidFill>
                      <a:schemeClr val="accent2">
                        <a:lumMod val="60000"/>
                        <a:lumOff val="40000"/>
                      </a:schemeClr>
                    </a:solidFill>
                  </a:tcPr>
                </a:tc>
                <a:extLst>
                  <a:ext uri="{0D108BD9-81ED-4DB2-BD59-A6C34878D82A}">
                    <a16:rowId xmlns:a16="http://schemas.microsoft.com/office/drawing/2014/main" val="2966672426"/>
                  </a:ext>
                </a:extLst>
              </a:tr>
              <a:tr h="186368">
                <a:tc>
                  <a:txBody>
                    <a:bodyPr/>
                    <a:lstStyle/>
                    <a:p>
                      <a:r>
                        <a:rPr lang="en-US" sz="800" b="1" dirty="0"/>
                        <a:t>Al </a:t>
                      </a:r>
                      <a:r>
                        <a:rPr lang="en-US" sz="800" b="1" dirty="0" err="1"/>
                        <a:t>talal</a:t>
                      </a:r>
                      <a:endParaRPr lang="en-US" sz="800" b="1" dirty="0"/>
                    </a:p>
                  </a:txBody>
                  <a:tcPr>
                    <a:solidFill>
                      <a:schemeClr val="accent2">
                        <a:lumMod val="60000"/>
                        <a:lumOff val="40000"/>
                      </a:schemeClr>
                    </a:solidFill>
                  </a:tcPr>
                </a:tc>
                <a:tc>
                  <a:txBody>
                    <a:bodyPr/>
                    <a:lstStyle/>
                    <a:p>
                      <a:r>
                        <a:rPr lang="en-US" sz="800" dirty="0"/>
                        <a:t>Idleb-Idleb-</a:t>
                      </a:r>
                      <a:r>
                        <a:rPr lang="en-US" sz="800" dirty="0" err="1"/>
                        <a:t>Maaret</a:t>
                      </a:r>
                      <a:r>
                        <a:rPr lang="en-US" sz="800" dirty="0"/>
                        <a:t> </a:t>
                      </a:r>
                      <a:r>
                        <a:rPr lang="en-US" sz="800" dirty="0" err="1"/>
                        <a:t>Tamsrin-Harbanosh</a:t>
                      </a:r>
                      <a:endParaRPr lang="en-US" sz="800" dirty="0"/>
                    </a:p>
                  </a:txBody>
                  <a:tcPr/>
                </a:tc>
                <a:tc>
                  <a:txBody>
                    <a:bodyPr/>
                    <a:lstStyle/>
                    <a:p>
                      <a:r>
                        <a:rPr lang="ar-SY" sz="800" dirty="0"/>
                        <a:t>868</a:t>
                      </a:r>
                      <a:endParaRPr lang="en-US" sz="800" dirty="0"/>
                    </a:p>
                  </a:txBody>
                  <a:tcPr/>
                </a:tc>
                <a:extLst>
                  <a:ext uri="{0D108BD9-81ED-4DB2-BD59-A6C34878D82A}">
                    <a16:rowId xmlns:a16="http://schemas.microsoft.com/office/drawing/2014/main" val="1312064713"/>
                  </a:ext>
                </a:extLst>
              </a:tr>
              <a:tr h="186368">
                <a:tc>
                  <a:txBody>
                    <a:bodyPr/>
                    <a:lstStyle/>
                    <a:p>
                      <a:r>
                        <a:rPr lang="en-US" sz="800" b="1" dirty="0"/>
                        <a:t>AL Sika</a:t>
                      </a:r>
                    </a:p>
                  </a:txBody>
                  <a:tcPr>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800" dirty="0"/>
                        <a:t>Idleb-Idleb-</a:t>
                      </a:r>
                      <a:r>
                        <a:rPr lang="en-US" sz="800" dirty="0" err="1"/>
                        <a:t>Maaret</a:t>
                      </a:r>
                      <a:r>
                        <a:rPr lang="en-US" sz="800" dirty="0"/>
                        <a:t> </a:t>
                      </a:r>
                      <a:r>
                        <a:rPr lang="en-US" sz="800" dirty="0" err="1"/>
                        <a:t>Tamsrin-Harbanosh</a:t>
                      </a:r>
                      <a:endParaRPr lang="en-US" sz="800" dirty="0"/>
                    </a:p>
                  </a:txBody>
                  <a:tcPr/>
                </a:tc>
                <a:tc>
                  <a:txBody>
                    <a:bodyPr/>
                    <a:lstStyle/>
                    <a:p>
                      <a:r>
                        <a:rPr lang="ar-SY" sz="800" dirty="0"/>
                        <a:t>2522</a:t>
                      </a:r>
                      <a:endParaRPr lang="en-US" sz="800" dirty="0"/>
                    </a:p>
                  </a:txBody>
                  <a:tcPr/>
                </a:tc>
                <a:extLst>
                  <a:ext uri="{0D108BD9-81ED-4DB2-BD59-A6C34878D82A}">
                    <a16:rowId xmlns:a16="http://schemas.microsoft.com/office/drawing/2014/main" val="1334483214"/>
                  </a:ext>
                </a:extLst>
              </a:tr>
              <a:tr h="186368">
                <a:tc>
                  <a:txBody>
                    <a:bodyPr/>
                    <a:lstStyle/>
                    <a:p>
                      <a:r>
                        <a:rPr lang="en-US" sz="800" b="1" dirty="0"/>
                        <a:t>AL madrasa</a:t>
                      </a:r>
                    </a:p>
                  </a:txBody>
                  <a:tcPr>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800" dirty="0"/>
                        <a:t>Idleb-Idleb-</a:t>
                      </a:r>
                      <a:r>
                        <a:rPr lang="en-US" sz="800" dirty="0" err="1"/>
                        <a:t>Maaret</a:t>
                      </a:r>
                      <a:r>
                        <a:rPr lang="en-US" sz="800" dirty="0"/>
                        <a:t> </a:t>
                      </a:r>
                      <a:r>
                        <a:rPr lang="en-US" sz="800" dirty="0" err="1"/>
                        <a:t>Tamsrin-Harbanosh</a:t>
                      </a:r>
                      <a:endParaRPr lang="en-US" sz="800" dirty="0"/>
                    </a:p>
                  </a:txBody>
                  <a:tcPr/>
                </a:tc>
                <a:tc>
                  <a:txBody>
                    <a:bodyPr/>
                    <a:lstStyle/>
                    <a:p>
                      <a:r>
                        <a:rPr lang="en-US" sz="800" dirty="0"/>
                        <a:t>1487</a:t>
                      </a:r>
                    </a:p>
                  </a:txBody>
                  <a:tcPr/>
                </a:tc>
                <a:extLst>
                  <a:ext uri="{0D108BD9-81ED-4DB2-BD59-A6C34878D82A}">
                    <a16:rowId xmlns:a16="http://schemas.microsoft.com/office/drawing/2014/main" val="898035472"/>
                  </a:ext>
                </a:extLst>
              </a:tr>
              <a:tr h="281418">
                <a:tc>
                  <a:txBody>
                    <a:bodyPr/>
                    <a:lstStyle/>
                    <a:p>
                      <a:r>
                        <a:rPr lang="en-US" sz="800" b="1" dirty="0" err="1"/>
                        <a:t>Estern</a:t>
                      </a:r>
                      <a:r>
                        <a:rPr lang="en-US" sz="800" b="1" dirty="0"/>
                        <a:t> </a:t>
                      </a:r>
                      <a:r>
                        <a:rPr lang="en-US" sz="800" b="1" dirty="0" err="1"/>
                        <a:t>Harbanosh</a:t>
                      </a:r>
                      <a:endParaRPr lang="en-US" sz="800" b="1" dirty="0"/>
                    </a:p>
                  </a:txBody>
                  <a:tcPr>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800" dirty="0"/>
                        <a:t>Idleb-Idleb-</a:t>
                      </a:r>
                      <a:r>
                        <a:rPr lang="en-US" sz="800" dirty="0" err="1"/>
                        <a:t>Maaret</a:t>
                      </a:r>
                      <a:r>
                        <a:rPr lang="en-US" sz="800" dirty="0"/>
                        <a:t> </a:t>
                      </a:r>
                      <a:r>
                        <a:rPr lang="en-US" sz="800" dirty="0" err="1"/>
                        <a:t>Tamsrin-Harbanosh</a:t>
                      </a:r>
                      <a:endParaRPr lang="en-US" sz="800"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800" dirty="0"/>
                    </a:p>
                  </a:txBody>
                  <a:tcPr/>
                </a:tc>
                <a:tc>
                  <a:txBody>
                    <a:bodyPr/>
                    <a:lstStyle/>
                    <a:p>
                      <a:r>
                        <a:rPr lang="ar-SY" sz="800" dirty="0"/>
                        <a:t>794</a:t>
                      </a:r>
                      <a:endParaRPr lang="en-US" sz="800" dirty="0"/>
                    </a:p>
                  </a:txBody>
                  <a:tcPr/>
                </a:tc>
                <a:extLst>
                  <a:ext uri="{0D108BD9-81ED-4DB2-BD59-A6C34878D82A}">
                    <a16:rowId xmlns:a16="http://schemas.microsoft.com/office/drawing/2014/main" val="634886889"/>
                  </a:ext>
                </a:extLst>
              </a:tr>
              <a:tr h="281418">
                <a:tc>
                  <a:txBody>
                    <a:bodyPr/>
                    <a:lstStyle/>
                    <a:p>
                      <a:r>
                        <a:rPr lang="en-US" sz="800" b="1" dirty="0"/>
                        <a:t>Al </a:t>
                      </a:r>
                      <a:r>
                        <a:rPr lang="en-US" sz="800" b="1" dirty="0" err="1"/>
                        <a:t>Oroba</a:t>
                      </a:r>
                      <a:r>
                        <a:rPr lang="en-US" sz="800" b="1" dirty="0"/>
                        <a:t> community</a:t>
                      </a:r>
                    </a:p>
                  </a:txBody>
                  <a:tcPr>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800" dirty="0"/>
                        <a:t>Idleb-Idleb-</a:t>
                      </a:r>
                      <a:r>
                        <a:rPr lang="en-US" sz="800" dirty="0" err="1"/>
                        <a:t>Maaret</a:t>
                      </a:r>
                      <a:r>
                        <a:rPr lang="en-US" sz="800" dirty="0"/>
                        <a:t> </a:t>
                      </a:r>
                      <a:r>
                        <a:rPr lang="en-US" sz="800" dirty="0" err="1"/>
                        <a:t>Tamsrin-Harbanosh</a:t>
                      </a:r>
                      <a:endParaRPr lang="en-US" sz="800" dirty="0"/>
                    </a:p>
                  </a:txBody>
                  <a:tcPr/>
                </a:tc>
                <a:tc>
                  <a:txBody>
                    <a:bodyPr/>
                    <a:lstStyle/>
                    <a:p>
                      <a:r>
                        <a:rPr lang="ar-SY" sz="800" dirty="0"/>
                        <a:t>1350</a:t>
                      </a:r>
                      <a:endParaRPr lang="en-US" sz="800" dirty="0"/>
                    </a:p>
                  </a:txBody>
                  <a:tcPr/>
                </a:tc>
                <a:extLst>
                  <a:ext uri="{0D108BD9-81ED-4DB2-BD59-A6C34878D82A}">
                    <a16:rowId xmlns:a16="http://schemas.microsoft.com/office/drawing/2014/main" val="3654111929"/>
                  </a:ext>
                </a:extLst>
              </a:tr>
            </a:tbl>
          </a:graphicData>
        </a:graphic>
      </p:graphicFrame>
      <p:sp>
        <p:nvSpPr>
          <p:cNvPr id="18" name="Google Shape;448;p39">
            <a:extLst>
              <a:ext uri="{FF2B5EF4-FFF2-40B4-BE49-F238E27FC236}">
                <a16:creationId xmlns:a16="http://schemas.microsoft.com/office/drawing/2014/main" id="{8A1B3EC3-217E-4B7B-99B1-B2FC0B313B68}"/>
              </a:ext>
            </a:extLst>
          </p:cNvPr>
          <p:cNvSpPr txBox="1"/>
          <p:nvPr/>
        </p:nvSpPr>
        <p:spPr>
          <a:xfrm>
            <a:off x="5764658" y="2793777"/>
            <a:ext cx="1172654" cy="147951"/>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900" b="1" dirty="0">
                <a:solidFill>
                  <a:schemeClr val="tx2">
                    <a:lumMod val="25000"/>
                  </a:schemeClr>
                </a:solidFill>
                <a:highlight>
                  <a:srgbClr val="008080"/>
                </a:highlight>
                <a:latin typeface="Lato"/>
                <a:ea typeface="Lato"/>
                <a:cs typeface="Lato"/>
                <a:sym typeface="Lato"/>
              </a:rPr>
              <a:t>Al </a:t>
            </a:r>
            <a:r>
              <a:rPr lang="en-US" sz="900" b="1" dirty="0" err="1">
                <a:solidFill>
                  <a:schemeClr val="tx2">
                    <a:lumMod val="25000"/>
                  </a:schemeClr>
                </a:solidFill>
                <a:highlight>
                  <a:srgbClr val="008080"/>
                </a:highlight>
                <a:latin typeface="Lato"/>
                <a:ea typeface="Lato"/>
                <a:cs typeface="Lato"/>
                <a:sym typeface="Lato"/>
              </a:rPr>
              <a:t>Oroba</a:t>
            </a:r>
            <a:r>
              <a:rPr lang="en-US" sz="900" b="1" dirty="0">
                <a:solidFill>
                  <a:schemeClr val="tx2">
                    <a:lumMod val="25000"/>
                  </a:schemeClr>
                </a:solidFill>
                <a:highlight>
                  <a:srgbClr val="008080"/>
                </a:highlight>
                <a:latin typeface="Lato"/>
                <a:ea typeface="Lato"/>
                <a:cs typeface="Lato"/>
                <a:sym typeface="Lato"/>
              </a:rPr>
              <a:t> community</a:t>
            </a:r>
          </a:p>
        </p:txBody>
      </p:sp>
    </p:spTree>
    <p:extLst>
      <p:ext uri="{BB962C8B-B14F-4D97-AF65-F5344CB8AC3E}">
        <p14:creationId xmlns:p14="http://schemas.microsoft.com/office/powerpoint/2010/main" val="4140125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3" name="Google Shape;153;p20"/>
          <p:cNvSpPr txBox="1">
            <a:spLocks noGrp="1"/>
          </p:cNvSpPr>
          <p:nvPr>
            <p:ph type="body" idx="1"/>
          </p:nvPr>
        </p:nvSpPr>
        <p:spPr>
          <a:xfrm>
            <a:off x="893700" y="1152193"/>
            <a:ext cx="2371200" cy="1951733"/>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Eco-friendly</a:t>
            </a:r>
          </a:p>
          <a:p>
            <a:pPr marL="0" lvl="0" indent="0" algn="just" rtl="0">
              <a:spcBef>
                <a:spcPts val="600"/>
              </a:spcBef>
              <a:spcAft>
                <a:spcPts val="0"/>
              </a:spcAft>
              <a:buNone/>
            </a:pPr>
            <a:r>
              <a:rPr lang="en-US" dirty="0"/>
              <a:t>Solar energy is an environmentally safe source, and it is environmentally friendly energy that does not cause any form of air pollution.</a:t>
            </a:r>
          </a:p>
        </p:txBody>
      </p:sp>
      <p:sp>
        <p:nvSpPr>
          <p:cNvPr id="154" name="Google Shape;154;p20"/>
          <p:cNvSpPr txBox="1">
            <a:spLocks noGrp="1"/>
          </p:cNvSpPr>
          <p:nvPr>
            <p:ph type="body" idx="2"/>
          </p:nvPr>
        </p:nvSpPr>
        <p:spPr>
          <a:xfrm>
            <a:off x="6386047" y="3507383"/>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Sustainable</a:t>
            </a:r>
            <a:endParaRPr b="1" dirty="0"/>
          </a:p>
          <a:p>
            <a:pPr marL="0" lvl="0" indent="0" algn="just" rtl="0">
              <a:spcBef>
                <a:spcPts val="600"/>
              </a:spcBef>
              <a:spcAft>
                <a:spcPts val="0"/>
              </a:spcAft>
              <a:buNone/>
            </a:pPr>
            <a:r>
              <a:rPr lang="en-US" dirty="0"/>
              <a:t>It is considered a permanent source of energy.</a:t>
            </a:r>
            <a:endParaRPr dirty="0"/>
          </a:p>
        </p:txBody>
      </p:sp>
      <p:sp>
        <p:nvSpPr>
          <p:cNvPr id="155" name="Google Shape;155;p20"/>
          <p:cNvSpPr txBox="1">
            <a:spLocks noGrp="1"/>
          </p:cNvSpPr>
          <p:nvPr>
            <p:ph type="body" idx="3"/>
          </p:nvPr>
        </p:nvSpPr>
        <p:spPr>
          <a:xfrm>
            <a:off x="893700" y="3402608"/>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Economical</a:t>
            </a:r>
            <a:endParaRPr b="1" dirty="0"/>
          </a:p>
          <a:p>
            <a:pPr marL="0" lvl="0" indent="0" algn="just" rtl="0">
              <a:spcBef>
                <a:spcPts val="600"/>
              </a:spcBef>
              <a:spcAft>
                <a:spcPts val="0"/>
              </a:spcAft>
              <a:buNone/>
            </a:pPr>
            <a:r>
              <a:rPr lang="en-US" dirty="0"/>
              <a:t>No fuel is required to produce this energy, making it an inexpensive resource.</a:t>
            </a:r>
            <a:endParaRPr dirty="0"/>
          </a:p>
        </p:txBody>
      </p:sp>
      <p:sp>
        <p:nvSpPr>
          <p:cNvPr id="18" name="Google Shape;155;p20">
            <a:extLst>
              <a:ext uri="{FF2B5EF4-FFF2-40B4-BE49-F238E27FC236}">
                <a16:creationId xmlns:a16="http://schemas.microsoft.com/office/drawing/2014/main" id="{0EF1F8E8-D092-4162-8688-1BABC365DE48}"/>
              </a:ext>
            </a:extLst>
          </p:cNvPr>
          <p:cNvSpPr txBox="1">
            <a:spLocks/>
          </p:cNvSpPr>
          <p:nvPr/>
        </p:nvSpPr>
        <p:spPr>
          <a:xfrm>
            <a:off x="3639873" y="3507383"/>
            <a:ext cx="2371200" cy="138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600"/>
              </a:spcBef>
              <a:spcAft>
                <a:spcPts val="0"/>
              </a:spcAft>
              <a:buClr>
                <a:schemeClr val="accent6"/>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indent="0">
              <a:buFont typeface="Lato"/>
              <a:buNone/>
            </a:pPr>
            <a:r>
              <a:rPr lang="en-US" b="1" dirty="0"/>
              <a:t>Flexible</a:t>
            </a:r>
          </a:p>
          <a:p>
            <a:pPr marL="0" indent="0" algn="just">
              <a:buFont typeface="Lato"/>
              <a:buNone/>
            </a:pPr>
            <a:r>
              <a:rPr lang="en-US" dirty="0"/>
              <a:t>Move towards the sun automatically and manually.</a:t>
            </a:r>
          </a:p>
        </p:txBody>
      </p:sp>
      <p:pic>
        <p:nvPicPr>
          <p:cNvPr id="19" name="Picture 18" descr="A picture containing icon&#10;&#10;Description automatically generated">
            <a:extLst>
              <a:ext uri="{FF2B5EF4-FFF2-40B4-BE49-F238E27FC236}">
                <a16:creationId xmlns:a16="http://schemas.microsoft.com/office/drawing/2014/main" id="{32836027-579B-4F33-9AC7-2CEEA472A048}"/>
              </a:ext>
            </a:extLst>
          </p:cNvPr>
          <p:cNvPicPr>
            <a:picLocks noChangeAspect="1"/>
          </p:cNvPicPr>
          <p:nvPr/>
        </p:nvPicPr>
        <p:blipFill>
          <a:blip r:embed="rId3"/>
          <a:stretch>
            <a:fillRect/>
          </a:stretch>
        </p:blipFill>
        <p:spPr>
          <a:xfrm>
            <a:off x="12503" y="1"/>
            <a:ext cx="747162" cy="1057328"/>
          </a:xfrm>
          <a:prstGeom prst="rect">
            <a:avLst/>
          </a:prstGeom>
        </p:spPr>
      </p:pic>
      <p:sp>
        <p:nvSpPr>
          <p:cNvPr id="23" name="Google Shape;161;p21">
            <a:extLst>
              <a:ext uri="{FF2B5EF4-FFF2-40B4-BE49-F238E27FC236}">
                <a16:creationId xmlns:a16="http://schemas.microsoft.com/office/drawing/2014/main" id="{948D188D-9B5C-4015-AB30-F318C32F21B0}"/>
              </a:ext>
            </a:extLst>
          </p:cNvPr>
          <p:cNvSpPr txBox="1">
            <a:spLocks/>
          </p:cNvSpPr>
          <p:nvPr/>
        </p:nvSpPr>
        <p:spPr>
          <a:xfrm>
            <a:off x="893700" y="125304"/>
            <a:ext cx="4683322" cy="655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1pPr>
            <a:lvl2pPr marR="0" lvl="1"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2pPr>
            <a:lvl3pPr marR="0" lvl="2"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3pPr>
            <a:lvl4pPr marR="0" lvl="3"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4pPr>
            <a:lvl5pPr marR="0" lvl="4"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5pPr>
            <a:lvl6pPr marR="0" lvl="5"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6pPr>
            <a:lvl7pPr marR="0" lvl="6"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7pPr>
            <a:lvl8pPr marR="0" lvl="7"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8pPr>
            <a:lvl9pPr marR="0" lvl="8" algn="l" rtl="0">
              <a:lnSpc>
                <a:spcPct val="100000"/>
              </a:lnSpc>
              <a:spcBef>
                <a:spcPts val="0"/>
              </a:spcBef>
              <a:spcAft>
                <a:spcPts val="0"/>
              </a:spcAft>
              <a:buClr>
                <a:schemeClr val="accent6"/>
              </a:buClr>
              <a:buSzPts val="3200"/>
              <a:buFont typeface="Raleway"/>
              <a:buNone/>
              <a:defRPr sz="3200" b="0" i="0" u="none" strike="noStrike" cap="none">
                <a:solidFill>
                  <a:schemeClr val="accent6"/>
                </a:solidFill>
                <a:latin typeface="Raleway"/>
                <a:ea typeface="Raleway"/>
                <a:cs typeface="Raleway"/>
                <a:sym typeface="Raleway"/>
              </a:defRPr>
            </a:lvl9pPr>
          </a:lstStyle>
          <a:p>
            <a:r>
              <a:rPr lang="en-US" sz="2400" b="1" dirty="0">
                <a:solidFill>
                  <a:schemeClr val="bg1">
                    <a:lumMod val="50000"/>
                  </a:schemeClr>
                </a:solidFill>
                <a:latin typeface="Lato" panose="020B0604020202020204" charset="0"/>
              </a:rPr>
              <a:t>Features of the solar system</a:t>
            </a:r>
            <a:endParaRPr lang="en-US" sz="2400" dirty="0"/>
          </a:p>
        </p:txBody>
      </p:sp>
      <p:pic>
        <p:nvPicPr>
          <p:cNvPr id="20" name="Picture 19" descr="A picture containing solar cell, outdoor&#10;&#10;Description automatically generated">
            <a:extLst>
              <a:ext uri="{FF2B5EF4-FFF2-40B4-BE49-F238E27FC236}">
                <a16:creationId xmlns:a16="http://schemas.microsoft.com/office/drawing/2014/main" id="{45942EA3-F876-4705-BB44-FA4E84EF334F}"/>
              </a:ext>
            </a:extLst>
          </p:cNvPr>
          <p:cNvPicPr>
            <a:picLocks noChangeAspect="1"/>
          </p:cNvPicPr>
          <p:nvPr/>
        </p:nvPicPr>
        <p:blipFill rotWithShape="1">
          <a:blip r:embed="rId4"/>
          <a:srcRect t="19837" b="13605"/>
          <a:stretch/>
        </p:blipFill>
        <p:spPr>
          <a:xfrm>
            <a:off x="3640598" y="1174656"/>
            <a:ext cx="5036677" cy="222795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12" name="Picture 11" descr="A picture containing icon&#10;&#10;Description automatically generated">
            <a:extLst>
              <a:ext uri="{FF2B5EF4-FFF2-40B4-BE49-F238E27FC236}">
                <a16:creationId xmlns:a16="http://schemas.microsoft.com/office/drawing/2014/main" id="{3B0C4431-EFEB-42C7-8BDF-BCAA094971E4}"/>
              </a:ext>
            </a:extLst>
          </p:cNvPr>
          <p:cNvPicPr>
            <a:picLocks noChangeAspect="1"/>
          </p:cNvPicPr>
          <p:nvPr/>
        </p:nvPicPr>
        <p:blipFill>
          <a:blip r:embed="rId3"/>
          <a:stretch>
            <a:fillRect/>
          </a:stretch>
        </p:blipFill>
        <p:spPr>
          <a:xfrm>
            <a:off x="12503" y="1"/>
            <a:ext cx="747162" cy="1057328"/>
          </a:xfrm>
          <a:prstGeom prst="rect">
            <a:avLst/>
          </a:prstGeom>
        </p:spPr>
      </p:pic>
      <p:graphicFrame>
        <p:nvGraphicFramePr>
          <p:cNvPr id="17" name="Table 2">
            <a:extLst>
              <a:ext uri="{FF2B5EF4-FFF2-40B4-BE49-F238E27FC236}">
                <a16:creationId xmlns:a16="http://schemas.microsoft.com/office/drawing/2014/main" id="{EFD34043-0FEA-4063-97FA-8836FCE097C6}"/>
              </a:ext>
            </a:extLst>
          </p:cNvPr>
          <p:cNvGraphicFramePr>
            <a:graphicFrameLocks noGrp="1"/>
          </p:cNvGraphicFramePr>
          <p:nvPr>
            <p:extLst>
              <p:ext uri="{D42A27DB-BD31-4B8C-83A1-F6EECF244321}">
                <p14:modId xmlns:p14="http://schemas.microsoft.com/office/powerpoint/2010/main" val="4153058420"/>
              </p:ext>
            </p:extLst>
          </p:nvPr>
        </p:nvGraphicFramePr>
        <p:xfrm>
          <a:off x="398678" y="1895617"/>
          <a:ext cx="8371650" cy="1352265"/>
        </p:xfrm>
        <a:graphic>
          <a:graphicData uri="http://schemas.openxmlformats.org/drawingml/2006/table">
            <a:tbl>
              <a:tblPr firstRow="1" bandRow="1">
                <a:tableStyleId>{C98665B7-6574-423E-A4B5-A6C020D860FF}</a:tableStyleId>
              </a:tblPr>
              <a:tblGrid>
                <a:gridCol w="6010914">
                  <a:extLst>
                    <a:ext uri="{9D8B030D-6E8A-4147-A177-3AD203B41FA5}">
                      <a16:colId xmlns:a16="http://schemas.microsoft.com/office/drawing/2014/main" val="3230281970"/>
                    </a:ext>
                  </a:extLst>
                </a:gridCol>
                <a:gridCol w="1494693">
                  <a:extLst>
                    <a:ext uri="{9D8B030D-6E8A-4147-A177-3AD203B41FA5}">
                      <a16:colId xmlns:a16="http://schemas.microsoft.com/office/drawing/2014/main" val="3547813490"/>
                    </a:ext>
                  </a:extLst>
                </a:gridCol>
                <a:gridCol w="866043">
                  <a:extLst>
                    <a:ext uri="{9D8B030D-6E8A-4147-A177-3AD203B41FA5}">
                      <a16:colId xmlns:a16="http://schemas.microsoft.com/office/drawing/2014/main" val="3014420707"/>
                    </a:ext>
                  </a:extLst>
                </a:gridCol>
              </a:tblGrid>
              <a:tr h="32355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chemeClr val="tx2">
                              <a:lumMod val="10000"/>
                            </a:schemeClr>
                          </a:solidFill>
                          <a:latin typeface="Lato" panose="020B0604020202020204" charset="0"/>
                          <a:ea typeface="Lato"/>
                          <a:cs typeface="Lato"/>
                          <a:sym typeface="Lato"/>
                        </a:rPr>
                        <a:t>Total hours of water station operating in 1 month</a:t>
                      </a:r>
                    </a:p>
                  </a:txBody>
                  <a:tcPr anchor="ctr">
                    <a:solidFill>
                      <a:schemeClr val="accent2">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i="0" u="none" strike="noStrike" cap="none" dirty="0">
                          <a:solidFill>
                            <a:schemeClr val="tx2">
                              <a:lumMod val="10000"/>
                            </a:schemeClr>
                          </a:solidFill>
                          <a:latin typeface="Lato" panose="020B0604020202020204" charset="0"/>
                          <a:cs typeface="Arial"/>
                          <a:sym typeface="Arial"/>
                        </a:rPr>
                        <a:t>110</a:t>
                      </a:r>
                    </a:p>
                  </a:txBody>
                  <a:tcPr anchor="ctr">
                    <a:solidFill>
                      <a:schemeClr val="accent2">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i="0" u="none" strike="noStrike" cap="none" dirty="0">
                          <a:solidFill>
                            <a:schemeClr val="tx2">
                              <a:lumMod val="10000"/>
                            </a:schemeClr>
                          </a:solidFill>
                          <a:latin typeface="Lato" panose="020B0604020202020204" charset="0"/>
                          <a:cs typeface="Arial"/>
                          <a:sym typeface="Arial"/>
                        </a:rPr>
                        <a:t>%</a:t>
                      </a:r>
                    </a:p>
                  </a:txBody>
                  <a:tcPr anchor="ctr">
                    <a:solidFill>
                      <a:schemeClr val="accent2">
                        <a:lumMod val="60000"/>
                        <a:lumOff val="40000"/>
                      </a:schemeClr>
                    </a:solidFill>
                  </a:tcPr>
                </a:tc>
                <a:extLst>
                  <a:ext uri="{0D108BD9-81ED-4DB2-BD59-A6C34878D82A}">
                    <a16:rowId xmlns:a16="http://schemas.microsoft.com/office/drawing/2014/main" val="3485792508"/>
                  </a:ext>
                </a:extLst>
              </a:tr>
              <a:tr h="32355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chemeClr val="accent1">
                              <a:lumMod val="75000"/>
                            </a:schemeClr>
                          </a:solidFill>
                          <a:latin typeface="Lato" panose="020B0604020202020204" charset="0"/>
                          <a:ea typeface="Lato"/>
                          <a:cs typeface="Lato"/>
                          <a:sym typeface="Lato"/>
                        </a:rPr>
                        <a:t>Solar energy-based operating hours</a:t>
                      </a:r>
                      <a:endParaRPr lang="en-US" sz="3600" b="0" dirty="0">
                        <a:solidFill>
                          <a:schemeClr val="accent1">
                            <a:lumMod val="75000"/>
                          </a:schemeClr>
                        </a:solidFill>
                        <a:latin typeface="Lato" panose="020B0604020202020204" charset="0"/>
                        <a:ea typeface="Lato"/>
                        <a:cs typeface="Lato"/>
                        <a:sym typeface="Lato"/>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i="0" u="none" strike="noStrike" cap="none" dirty="0">
                          <a:solidFill>
                            <a:schemeClr val="accent1">
                              <a:lumMod val="75000"/>
                            </a:schemeClr>
                          </a:solidFill>
                          <a:latin typeface="Lato" panose="020B0604020202020204" charset="0"/>
                          <a:cs typeface="Arial"/>
                          <a:sym typeface="Arial"/>
                        </a:rPr>
                        <a:t>88</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i="0" u="none" strike="noStrike" cap="none" dirty="0">
                          <a:solidFill>
                            <a:schemeClr val="accent1">
                              <a:lumMod val="75000"/>
                            </a:schemeClr>
                          </a:solidFill>
                          <a:latin typeface="Lato" panose="020B0604020202020204" charset="0"/>
                          <a:cs typeface="Arial"/>
                          <a:sym typeface="Arial"/>
                        </a:rPr>
                        <a:t>80 %</a:t>
                      </a:r>
                    </a:p>
                  </a:txBody>
                  <a:tcPr anchor="ctr">
                    <a:solidFill>
                      <a:schemeClr val="bg1"/>
                    </a:solidFill>
                  </a:tcPr>
                </a:tc>
                <a:extLst>
                  <a:ext uri="{0D108BD9-81ED-4DB2-BD59-A6C34878D82A}">
                    <a16:rowId xmlns:a16="http://schemas.microsoft.com/office/drawing/2014/main" val="980225392"/>
                  </a:ext>
                </a:extLst>
              </a:tr>
              <a:tr h="559785">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FF9715"/>
                          </a:solidFill>
                          <a:latin typeface="Lato" panose="020B0604020202020204" charset="0"/>
                          <a:ea typeface="Lato"/>
                          <a:cs typeface="Lato"/>
                          <a:sym typeface="Lato"/>
                        </a:rPr>
                        <a:t>Fuel-based operating hours</a:t>
                      </a:r>
                      <a:endParaRPr lang="en-US" sz="3600" b="0" dirty="0">
                        <a:solidFill>
                          <a:srgbClr val="FF9715"/>
                        </a:solidFill>
                        <a:latin typeface="Lato" panose="020B0604020202020204" charset="0"/>
                        <a:ea typeface="Lato"/>
                        <a:cs typeface="Lato"/>
                        <a:sym typeface="Lato"/>
                      </a:endParaRPr>
                    </a:p>
                  </a:txBody>
                  <a:tcPr anchor="ctr">
                    <a:solidFill>
                      <a:schemeClr val="bg1"/>
                    </a:solidFill>
                  </a:tcPr>
                </a:tc>
                <a:tc>
                  <a:txBody>
                    <a:bodyPr/>
                    <a:lstStyle/>
                    <a:p>
                      <a:pPr algn="ctr"/>
                      <a:r>
                        <a:rPr lang="en-US" sz="2000" b="0" dirty="0">
                          <a:solidFill>
                            <a:srgbClr val="FF9715"/>
                          </a:solidFill>
                          <a:latin typeface="Lato" panose="020B0604020202020204" charset="0"/>
                        </a:rPr>
                        <a:t>22</a:t>
                      </a:r>
                    </a:p>
                  </a:txBody>
                  <a:tcPr anchor="ctr">
                    <a:solidFill>
                      <a:schemeClr val="bg1"/>
                    </a:solidFill>
                  </a:tcPr>
                </a:tc>
                <a:tc>
                  <a:txBody>
                    <a:bodyPr/>
                    <a:lstStyle/>
                    <a:p>
                      <a:pPr algn="ctr"/>
                      <a:r>
                        <a:rPr lang="en-US" sz="2000" b="0" dirty="0">
                          <a:solidFill>
                            <a:srgbClr val="FF9715"/>
                          </a:solidFill>
                          <a:latin typeface="Lato" panose="020B0604020202020204" charset="0"/>
                        </a:rPr>
                        <a:t>20 %</a:t>
                      </a:r>
                    </a:p>
                  </a:txBody>
                  <a:tcPr anchor="ctr">
                    <a:solidFill>
                      <a:schemeClr val="bg1"/>
                    </a:solidFill>
                  </a:tcPr>
                </a:tc>
                <a:extLst>
                  <a:ext uri="{0D108BD9-81ED-4DB2-BD59-A6C34878D82A}">
                    <a16:rowId xmlns:a16="http://schemas.microsoft.com/office/drawing/2014/main" val="2684166981"/>
                  </a:ext>
                </a:extLst>
              </a:tr>
            </a:tbl>
          </a:graphicData>
        </a:graphic>
      </p:graphicFrame>
    </p:spTree>
    <p:extLst>
      <p:ext uri="{BB962C8B-B14F-4D97-AF65-F5344CB8AC3E}">
        <p14:creationId xmlns:p14="http://schemas.microsoft.com/office/powerpoint/2010/main" val="632210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 name="DJI_0662">
            <a:hlinkClick r:id="" action="ppaction://media"/>
            <a:extLst>
              <a:ext uri="{FF2B5EF4-FFF2-40B4-BE49-F238E27FC236}">
                <a16:creationId xmlns:a16="http://schemas.microsoft.com/office/drawing/2014/main" id="{ADD1B55F-6CA5-4E8B-8D13-ED879642BA2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0962" y="0"/>
            <a:ext cx="9004663" cy="5065122"/>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3F96EEDF-6E8A-4D27-AE9A-BBA892E79C41}"/>
              </a:ext>
            </a:extLst>
          </p:cNvPr>
          <p:cNvPicPr>
            <a:picLocks noChangeAspect="1"/>
          </p:cNvPicPr>
          <p:nvPr/>
        </p:nvPicPr>
        <p:blipFill>
          <a:blip r:embed="rId6"/>
          <a:stretch>
            <a:fillRect/>
          </a:stretch>
        </p:blipFill>
        <p:spPr>
          <a:xfrm>
            <a:off x="0" y="-165462"/>
            <a:ext cx="747162" cy="1057328"/>
          </a:xfrm>
          <a:prstGeom prst="rect">
            <a:avLst/>
          </a:prstGeom>
        </p:spPr>
      </p:pic>
    </p:spTree>
    <p:extLst>
      <p:ext uri="{BB962C8B-B14F-4D97-AF65-F5344CB8AC3E}">
        <p14:creationId xmlns:p14="http://schemas.microsoft.com/office/powerpoint/2010/main" val="1348213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77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3F96EEDF-6E8A-4D27-AE9A-BBA892E79C41}"/>
              </a:ext>
            </a:extLst>
          </p:cNvPr>
          <p:cNvPicPr>
            <a:picLocks noChangeAspect="1"/>
          </p:cNvPicPr>
          <p:nvPr/>
        </p:nvPicPr>
        <p:blipFill>
          <a:blip r:embed="rId3"/>
          <a:stretch>
            <a:fillRect/>
          </a:stretch>
        </p:blipFill>
        <p:spPr>
          <a:xfrm>
            <a:off x="0" y="-165462"/>
            <a:ext cx="747162" cy="1057328"/>
          </a:xfrm>
          <a:prstGeom prst="rect">
            <a:avLst/>
          </a:prstGeom>
        </p:spPr>
      </p:pic>
      <p:pic>
        <p:nvPicPr>
          <p:cNvPr id="4" name="Picture 3" descr="A picture containing outdoor, mountain, city&#10;&#10;Description automatically generated">
            <a:extLst>
              <a:ext uri="{FF2B5EF4-FFF2-40B4-BE49-F238E27FC236}">
                <a16:creationId xmlns:a16="http://schemas.microsoft.com/office/drawing/2014/main" id="{A98BE2F6-1B59-4F95-A482-3C426C7133E8}"/>
              </a:ext>
            </a:extLst>
          </p:cNvPr>
          <p:cNvPicPr>
            <a:picLocks noChangeAspect="1"/>
          </p:cNvPicPr>
          <p:nvPr/>
        </p:nvPicPr>
        <p:blipFill>
          <a:blip r:embed="rId4"/>
          <a:stretch>
            <a:fillRect/>
          </a:stretch>
        </p:blipFill>
        <p:spPr>
          <a:xfrm>
            <a:off x="1533743" y="259592"/>
            <a:ext cx="6620799" cy="4363059"/>
          </a:xfrm>
          <a:prstGeom prst="rect">
            <a:avLst/>
          </a:prstGeom>
        </p:spPr>
      </p:pic>
    </p:spTree>
    <p:extLst>
      <p:ext uri="{BB962C8B-B14F-4D97-AF65-F5344CB8AC3E}">
        <p14:creationId xmlns:p14="http://schemas.microsoft.com/office/powerpoint/2010/main" val="3264922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3F96EEDF-6E8A-4D27-AE9A-BBA892E79C41}"/>
              </a:ext>
            </a:extLst>
          </p:cNvPr>
          <p:cNvPicPr>
            <a:picLocks noChangeAspect="1"/>
          </p:cNvPicPr>
          <p:nvPr/>
        </p:nvPicPr>
        <p:blipFill>
          <a:blip r:embed="rId3"/>
          <a:stretch>
            <a:fillRect/>
          </a:stretch>
        </p:blipFill>
        <p:spPr>
          <a:xfrm>
            <a:off x="0" y="-165462"/>
            <a:ext cx="747162" cy="1057328"/>
          </a:xfrm>
          <a:prstGeom prst="rect">
            <a:avLst/>
          </a:prstGeom>
        </p:spPr>
      </p:pic>
      <p:pic>
        <p:nvPicPr>
          <p:cNvPr id="7" name="Picture 6" descr="A high angle view of a building&#10;&#10;Description automatically generated with low confidence">
            <a:extLst>
              <a:ext uri="{FF2B5EF4-FFF2-40B4-BE49-F238E27FC236}">
                <a16:creationId xmlns:a16="http://schemas.microsoft.com/office/drawing/2014/main" id="{130F6CAC-F6D7-491D-80FD-B522FC9BE9FE}"/>
              </a:ext>
            </a:extLst>
          </p:cNvPr>
          <p:cNvPicPr>
            <a:picLocks noChangeAspect="1"/>
          </p:cNvPicPr>
          <p:nvPr/>
        </p:nvPicPr>
        <p:blipFill>
          <a:blip r:embed="rId4"/>
          <a:stretch>
            <a:fillRect/>
          </a:stretch>
        </p:blipFill>
        <p:spPr>
          <a:xfrm>
            <a:off x="1771259" y="331732"/>
            <a:ext cx="6262398" cy="4473141"/>
          </a:xfrm>
          <a:prstGeom prst="rect">
            <a:avLst/>
          </a:prstGeom>
        </p:spPr>
      </p:pic>
    </p:spTree>
    <p:extLst>
      <p:ext uri="{BB962C8B-B14F-4D97-AF65-F5344CB8AC3E}">
        <p14:creationId xmlns:p14="http://schemas.microsoft.com/office/powerpoint/2010/main" val="842290468"/>
      </p:ext>
    </p:extLst>
  </p:cSld>
  <p:clrMapOvr>
    <a:masterClrMapping/>
  </p:clrMapOvr>
</p:sld>
</file>

<file path=ppt/theme/theme1.xml><?xml version="1.0" encoding="utf-8"?>
<a:theme xmlns:a="http://schemas.openxmlformats.org/drawingml/2006/main"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3D9FB0FA43A9AE41B3B5F1F6A7726A75" ma:contentTypeVersion="14" ma:contentTypeDescription="Create a new document." ma:contentTypeScope="" ma:versionID="24418cc6536c9852fb1a348b60f8bc71">
  <xsd:schema xmlns:xsd="http://www.w3.org/2001/XMLSchema" xmlns:xs="http://www.w3.org/2001/XMLSchema" xmlns:p="http://schemas.microsoft.com/office/2006/metadata/properties" xmlns:ns2="04329f4f-a70d-4184-9d25-228849e6a307" xmlns:ns3="7f61a15d-08c2-4c16-a7b3-8a02fd313236" targetNamespace="http://schemas.microsoft.com/office/2006/metadata/properties" ma:root="true" ma:fieldsID="44c47e25b024eeb7b9b448e4a9db775f" ns2:_="" ns3:_="">
    <xsd:import namespace="04329f4f-a70d-4184-9d25-228849e6a307"/>
    <xsd:import namespace="7f61a15d-08c2-4c16-a7b3-8a02fd31323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svq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_Flow_SignoffStatu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329f4f-a70d-4184-9d25-228849e6a30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_dlc_DocId" ma:index="22" nillable="true" ma:displayName="Document ID Value" ma:description="The value of the document ID assigned to this item." ma:internalName="_dlc_DocId" ma:readOnly="true">
      <xsd:simpleType>
        <xsd:restriction base="dms:Text"/>
      </xsd:simpleType>
    </xsd:element>
    <xsd:element name="_dlc_DocIdUrl" ma:index="23"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4"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f61a15d-08c2-4c16-a7b3-8a02fd31323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svqr" ma:index="15" nillable="true" ma:displayName="Person or Group" ma:list="UserInfo" ma:internalName="svq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_Flow_SignoffStatus" ma:index="21" nillable="true" ma:displayName="Onay durumu" ma:internalName="Onay_x0020_durumu">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04329f4f-a70d-4184-9d25-228849e6a307">TMN77DTEAFST-180600956-2359065</_dlc_DocId>
    <_dlc_DocIdUrl xmlns="04329f4f-a70d-4184-9d25-228849e6a307">
      <Url>https://iyd2018.sharepoint.com/sites/IYDsArchieve/_layouts/15/DocIdRedir.aspx?ID=TMN77DTEAFST-180600956-2359065</Url>
      <Description>TMN77DTEAFST-180600956-2359065</Description>
    </_dlc_DocIdUrl>
    <svqr xmlns="7f61a15d-08c2-4c16-a7b3-8a02fd313236">
      <UserInfo>
        <DisplayName/>
        <AccountId xsi:nil="true"/>
        <AccountType/>
      </UserInfo>
    </svqr>
    <_Flow_SignoffStatus xmlns="7f61a15d-08c2-4c16-a7b3-8a02fd313236" xsi:nil="true"/>
  </documentManagement>
</p:properties>
</file>

<file path=customXml/itemProps1.xml><?xml version="1.0" encoding="utf-8"?>
<ds:datastoreItem xmlns:ds="http://schemas.openxmlformats.org/officeDocument/2006/customXml" ds:itemID="{D94BA707-A295-4CCB-A220-CE919013BE8C}">
  <ds:schemaRefs>
    <ds:schemaRef ds:uri="http://schemas.microsoft.com/sharepoint/v3/contenttype/forms"/>
  </ds:schemaRefs>
</ds:datastoreItem>
</file>

<file path=customXml/itemProps2.xml><?xml version="1.0" encoding="utf-8"?>
<ds:datastoreItem xmlns:ds="http://schemas.openxmlformats.org/officeDocument/2006/customXml" ds:itemID="{863DE3B5-FABF-4E1B-A694-7A99059B5C4E}">
  <ds:schemaRefs>
    <ds:schemaRef ds:uri="http://schemas.microsoft.com/sharepoint/events"/>
  </ds:schemaRefs>
</ds:datastoreItem>
</file>

<file path=customXml/itemProps3.xml><?xml version="1.0" encoding="utf-8"?>
<ds:datastoreItem xmlns:ds="http://schemas.openxmlformats.org/officeDocument/2006/customXml" ds:itemID="{67EA33BE-21F9-41F8-9A50-C4A933B7CF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329f4f-a70d-4184-9d25-228849e6a307"/>
    <ds:schemaRef ds:uri="7f61a15d-08c2-4c16-a7b3-8a02fd31323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EE476CD-5641-4A86-8B0A-BA4B1CA086B8}">
  <ds:schemaRefs>
    <ds:schemaRef ds:uri="http://schemas.microsoft.com/office/2006/metadata/properties"/>
    <ds:schemaRef ds:uri="http://schemas.microsoft.com/office/infopath/2007/PartnerControls"/>
    <ds:schemaRef ds:uri="04329f4f-a70d-4184-9d25-228849e6a307"/>
    <ds:schemaRef ds:uri="7f61a15d-08c2-4c16-a7b3-8a02fd313236"/>
  </ds:schemaRefs>
</ds:datastoreItem>
</file>

<file path=docProps/app.xml><?xml version="1.0" encoding="utf-8"?>
<Properties xmlns="http://schemas.openxmlformats.org/officeDocument/2006/extended-properties" xmlns:vt="http://schemas.openxmlformats.org/officeDocument/2006/docPropsVTypes">
  <TotalTime>884</TotalTime>
  <Words>406</Words>
  <Application>Microsoft Office PowerPoint</Application>
  <PresentationFormat>On-screen Show (16:9)</PresentationFormat>
  <Paragraphs>93</Paragraphs>
  <Slides>10</Slides>
  <Notes>10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Calibri</vt:lpstr>
      <vt:lpstr>Raleway</vt:lpstr>
      <vt:lpstr>Lato</vt:lpstr>
      <vt:lpstr>Arial</vt:lpstr>
      <vt:lpstr>Quicksand</vt:lpstr>
      <vt:lpstr>Antonio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IYD_WASH_ENG_DESK</dc:creator>
  <cp:lastModifiedBy>Mohammad Medwar</cp:lastModifiedBy>
  <cp:revision>89</cp:revision>
  <dcterms:modified xsi:type="dcterms:W3CDTF">2021-03-25T20:04:35Z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0x0101003D9FB0FA43A9AE41B3B5F1F6A7726A75</vt:lpwstr>
  </property>
  <property fmtid="{D5CDD505-2E9C-101B-9397-08002B2CF9AE}" pid="3" name="_dlc_DocIdItemGuid">
    <vt:lpwstr>6d45a566-e479-4852-a527-8708a2fe060d</vt:lpwstr>
  </property>
</Properties>
</file>